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08"/>
  </p:normalViewPr>
  <p:slideViewPr>
    <p:cSldViewPr snapToGrid="0" snapToObjects="1">
      <p:cViewPr>
        <p:scale>
          <a:sx n="66" d="100"/>
          <a:sy n="66" d="100"/>
        </p:scale>
        <p:origin x="-1902" y="28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B36C7-E610-4265-8941-8756E39D1053}"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DF753-3A64-45BE-A625-C35BB61E93DE}" type="slidenum">
              <a:rPr kumimoji="1" lang="ja-JP" altLang="en-US" smtClean="0"/>
              <a:t>‹#›</a:t>
            </a:fld>
            <a:endParaRPr kumimoji="1" lang="ja-JP" altLang="en-US"/>
          </a:p>
        </p:txBody>
      </p:sp>
    </p:spTree>
    <p:extLst>
      <p:ext uri="{BB962C8B-B14F-4D97-AF65-F5344CB8AC3E}">
        <p14:creationId xmlns:p14="http://schemas.microsoft.com/office/powerpoint/2010/main" val="24833629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90DF753-3A64-45BE-A625-C35BB61E93DE}" type="slidenum">
              <a:rPr kumimoji="1" lang="ja-JP" altLang="en-US" smtClean="0"/>
              <a:t>1</a:t>
            </a:fld>
            <a:endParaRPr kumimoji="1" lang="ja-JP" altLang="en-US"/>
          </a:p>
        </p:txBody>
      </p:sp>
    </p:spTree>
    <p:extLst>
      <p:ext uri="{BB962C8B-B14F-4D97-AF65-F5344CB8AC3E}">
        <p14:creationId xmlns:p14="http://schemas.microsoft.com/office/powerpoint/2010/main" val="148024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90DF753-3A64-45BE-A625-C35BB61E93DE}" type="slidenum">
              <a:rPr kumimoji="1" lang="ja-JP" altLang="en-US" smtClean="0"/>
              <a:t>2</a:t>
            </a:fld>
            <a:endParaRPr kumimoji="1" lang="ja-JP" altLang="en-US"/>
          </a:p>
        </p:txBody>
      </p:sp>
    </p:spTree>
    <p:extLst>
      <p:ext uri="{BB962C8B-B14F-4D97-AF65-F5344CB8AC3E}">
        <p14:creationId xmlns:p14="http://schemas.microsoft.com/office/powerpoint/2010/main" val="326708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5930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44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48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47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161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95213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95308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2190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283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81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6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4041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771DA0B0-2AD0-A74A-91B9-6EF7EB78EDC1}"/>
              </a:ext>
            </a:extLst>
          </p:cNvPr>
          <p:cNvPicPr>
            <a:picLocks noChangeAspect="1"/>
          </p:cNvPicPr>
          <p:nvPr/>
        </p:nvPicPr>
        <p:blipFill>
          <a:blip r:embed="rId3"/>
          <a:stretch>
            <a:fillRect/>
          </a:stretch>
        </p:blipFill>
        <p:spPr>
          <a:xfrm>
            <a:off x="1587" y="5556"/>
            <a:ext cx="7556500" cy="10680700"/>
          </a:xfrm>
          <a:prstGeom prst="rect">
            <a:avLst/>
          </a:prstGeom>
        </p:spPr>
      </p:pic>
      <p:sp>
        <p:nvSpPr>
          <p:cNvPr id="5" name="正方形/長方形 4">
            <a:extLst>
              <a:ext uri="{FF2B5EF4-FFF2-40B4-BE49-F238E27FC236}">
                <a16:creationId xmlns="" xmlns:a16="http://schemas.microsoft.com/office/drawing/2014/main" id="{072F81CE-8826-9A47-914A-3851837BC50F}"/>
              </a:ext>
            </a:extLst>
          </p:cNvPr>
          <p:cNvSpPr/>
          <p:nvPr/>
        </p:nvSpPr>
        <p:spPr>
          <a:xfrm>
            <a:off x="3699933" y="2395675"/>
            <a:ext cx="2006601" cy="656590"/>
          </a:xfrm>
          <a:prstGeom prst="rect">
            <a:avLst/>
          </a:prstGeom>
        </p:spPr>
        <p:txBody>
          <a:bodyPr wrap="square">
            <a:spAutoFit/>
          </a:bodyPr>
          <a:lstStyle/>
          <a:p>
            <a:pPr algn="ctr">
              <a:lnSpc>
                <a:spcPts val="1938"/>
              </a:lnSpc>
              <a:spcBef>
                <a:spcPts val="98"/>
              </a:spcBef>
            </a:pPr>
            <a:r>
              <a:rPr lang="ja-JP" altLang="en-US" sz="1200" spc="44">
                <a:solidFill>
                  <a:srgbClr val="FFFFFF"/>
                </a:solidFill>
                <a:latin typeface="MS Gothic" panose="020B0609070205080204" pitchFamily="49" charset="-128"/>
                <a:ea typeface="MS Gothic" panose="020B0609070205080204" pitchFamily="49" charset="-128"/>
                <a:cs typeface="ＭＳ ゴシック"/>
              </a:rPr>
              <a:t>参</a:t>
            </a:r>
            <a:r>
              <a:rPr lang="ja-JP" altLang="en-US" sz="1200" spc="54">
                <a:solidFill>
                  <a:srgbClr val="FFFFFF"/>
                </a:solidFill>
                <a:latin typeface="MS Gothic" panose="020B0609070205080204" pitchFamily="49" charset="-128"/>
                <a:ea typeface="MS Gothic" panose="020B0609070205080204" pitchFamily="49" charset="-128"/>
                <a:cs typeface="ＭＳ ゴシック"/>
              </a:rPr>
              <a:t>加</a:t>
            </a:r>
            <a:r>
              <a:rPr lang="ja-JP" altLang="en-US" sz="1200" spc="44">
                <a:solidFill>
                  <a:srgbClr val="FFFFFF"/>
                </a:solidFill>
                <a:latin typeface="MS Gothic" panose="020B0609070205080204" pitchFamily="49" charset="-128"/>
                <a:ea typeface="MS Gothic" panose="020B0609070205080204" pitchFamily="49" charset="-128"/>
                <a:cs typeface="ＭＳ ゴシック"/>
              </a:rPr>
              <a:t>費</a:t>
            </a:r>
            <a:r>
              <a:rPr lang="en-US" altLang="ja-JP" sz="1200" b="1" spc="5" dirty="0">
                <a:solidFill>
                  <a:srgbClr val="FFFFFF"/>
                </a:solidFill>
                <a:latin typeface="MS Gothic" panose="020B0609070205080204" pitchFamily="49" charset="-128"/>
                <a:ea typeface="MS Gothic" panose="020B0609070205080204" pitchFamily="49" charset="-128"/>
                <a:cs typeface="ＭＳ ゴシック"/>
              </a:rPr>
              <a:t>12,000</a:t>
            </a:r>
            <a:r>
              <a:rPr lang="ja-JP" altLang="en-US" sz="1200" b="1" spc="-484">
                <a:solidFill>
                  <a:srgbClr val="FFFFFF"/>
                </a:solidFill>
                <a:latin typeface="MS Gothic" panose="020B0609070205080204" pitchFamily="49" charset="-128"/>
                <a:ea typeface="MS Gothic" panose="020B0609070205080204" pitchFamily="49" charset="-128"/>
                <a:cs typeface="ＭＳ ゴシック"/>
              </a:rPr>
              <a:t> </a:t>
            </a:r>
            <a:r>
              <a:rPr lang="ja-JP" altLang="en-US" sz="1200" b="1" spc="299">
                <a:solidFill>
                  <a:srgbClr val="FFFFFF"/>
                </a:solidFill>
                <a:latin typeface="MS Gothic" panose="020B0609070205080204" pitchFamily="49" charset="-128"/>
                <a:ea typeface="MS Gothic" panose="020B0609070205080204" pitchFamily="49" charset="-128"/>
                <a:cs typeface="ＭＳ ゴシック"/>
              </a:rPr>
              <a:t>円</a:t>
            </a:r>
            <a:r>
              <a:rPr lang="ja-JP" altLang="en-US" sz="1200" spc="-27">
                <a:solidFill>
                  <a:srgbClr val="FFFFFF"/>
                </a:solidFill>
                <a:latin typeface="MS Gothic" panose="020B0609070205080204" pitchFamily="49" charset="-128"/>
                <a:ea typeface="MS Gothic" panose="020B0609070205080204" pitchFamily="49" charset="-128"/>
                <a:cs typeface="ＭＳ ゴシック"/>
              </a:rPr>
              <a:t>の</a:t>
            </a:r>
            <a:r>
              <a:rPr lang="ja-JP" altLang="en-US" sz="1200" spc="-114">
                <a:solidFill>
                  <a:srgbClr val="FFFFFF"/>
                </a:solidFill>
                <a:latin typeface="MS Gothic" panose="020B0609070205080204" pitchFamily="49" charset="-128"/>
                <a:ea typeface="MS Gothic" panose="020B0609070205080204" pitchFamily="49" charset="-128"/>
                <a:cs typeface="ＭＳ ゴシック"/>
              </a:rPr>
              <a:t>と</a:t>
            </a:r>
            <a:r>
              <a:rPr lang="ja-JP" altLang="en-US" sz="1200" spc="-103">
                <a:solidFill>
                  <a:srgbClr val="FFFFFF"/>
                </a:solidFill>
                <a:latin typeface="MS Gothic" panose="020B0609070205080204" pitchFamily="49" charset="-128"/>
                <a:ea typeface="MS Gothic" panose="020B0609070205080204" pitchFamily="49" charset="-128"/>
                <a:cs typeface="ＭＳ ゴシック"/>
              </a:rPr>
              <a:t>こ</a:t>
            </a:r>
            <a:r>
              <a:rPr lang="ja-JP" altLang="en-US" sz="1200" spc="16">
                <a:solidFill>
                  <a:srgbClr val="FFFFFF"/>
                </a:solidFill>
                <a:latin typeface="MS Gothic" panose="020B0609070205080204" pitchFamily="49" charset="-128"/>
                <a:ea typeface="MS Gothic" panose="020B0609070205080204" pitchFamily="49" charset="-128"/>
                <a:cs typeface="ＭＳ ゴシック"/>
              </a:rPr>
              <a:t>ろ</a:t>
            </a:r>
            <a:endParaRPr lang="ja-JP" altLang="en-US" sz="1200">
              <a:latin typeface="MS Gothic" panose="020B0609070205080204" pitchFamily="49" charset="-128"/>
              <a:ea typeface="MS Gothic" panose="020B0609070205080204" pitchFamily="49" charset="-128"/>
              <a:cs typeface="ＭＳ ゴシック"/>
            </a:endParaRPr>
          </a:p>
          <a:p>
            <a:pPr algn="ctr">
              <a:lnSpc>
                <a:spcPts val="2526"/>
              </a:lnSpc>
            </a:pPr>
            <a:r>
              <a:rPr lang="ja-JP" altLang="en-US" sz="2400" b="1" spc="38">
                <a:solidFill>
                  <a:srgbClr val="F39700"/>
                </a:solidFill>
                <a:latin typeface="MS Gothic" panose="020B0609070205080204" pitchFamily="49" charset="-128"/>
                <a:ea typeface="MS Gothic" panose="020B0609070205080204" pitchFamily="49" charset="-128"/>
                <a:cs typeface="ＭＳ ゴシック"/>
              </a:rPr>
              <a:t>今</a:t>
            </a:r>
            <a:r>
              <a:rPr lang="ja-JP" altLang="en-US" sz="2400" b="1" spc="-49">
                <a:solidFill>
                  <a:srgbClr val="F39700"/>
                </a:solidFill>
                <a:latin typeface="MS Gothic" panose="020B0609070205080204" pitchFamily="49" charset="-128"/>
                <a:ea typeface="MS Gothic" panose="020B0609070205080204" pitchFamily="49" charset="-128"/>
                <a:cs typeface="ＭＳ ゴシック"/>
              </a:rPr>
              <a:t>な</a:t>
            </a:r>
            <a:r>
              <a:rPr lang="ja-JP" altLang="en-US" sz="2400" b="1" spc="87">
                <a:solidFill>
                  <a:srgbClr val="F39700"/>
                </a:solidFill>
                <a:latin typeface="MS Gothic" panose="020B0609070205080204" pitchFamily="49" charset="-128"/>
                <a:ea typeface="MS Gothic" panose="020B0609070205080204" pitchFamily="49" charset="-128"/>
                <a:cs typeface="ＭＳ ゴシック"/>
              </a:rPr>
              <a:t>ら</a:t>
            </a:r>
            <a:r>
              <a:rPr lang="ja-JP" altLang="en-US" sz="2400" b="1" spc="82">
                <a:solidFill>
                  <a:srgbClr val="F39700"/>
                </a:solidFill>
                <a:latin typeface="MS Gothic" panose="020B0609070205080204" pitchFamily="49" charset="-128"/>
                <a:ea typeface="MS Gothic" panose="020B0609070205080204" pitchFamily="49" charset="-128"/>
                <a:cs typeface="ＭＳ ゴシック"/>
              </a:rPr>
              <a:t>無</a:t>
            </a:r>
            <a:r>
              <a:rPr lang="ja-JP" altLang="en-US" sz="2400" b="1" spc="-49">
                <a:solidFill>
                  <a:srgbClr val="F39700"/>
                </a:solidFill>
                <a:latin typeface="MS Gothic" panose="020B0609070205080204" pitchFamily="49" charset="-128"/>
                <a:ea typeface="MS Gothic" panose="020B0609070205080204" pitchFamily="49" charset="-128"/>
                <a:cs typeface="ＭＳ ゴシック"/>
              </a:rPr>
              <a:t>料</a:t>
            </a:r>
            <a:r>
              <a:rPr lang="en-US" altLang="ja-JP" sz="2400" b="1" spc="-49" dirty="0">
                <a:solidFill>
                  <a:srgbClr val="F39700"/>
                </a:solidFill>
                <a:latin typeface="MS Gothic" panose="020B0609070205080204" pitchFamily="49" charset="-128"/>
                <a:ea typeface="MS Gothic" panose="020B0609070205080204" pitchFamily="49" charset="-128"/>
                <a:cs typeface="ＭＳ ゴシック"/>
              </a:rPr>
              <a:t>!</a:t>
            </a:r>
            <a:endParaRPr lang="ja-JP" altLang="en-US" sz="2400" b="1" dirty="0">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FBC67131-07E7-004D-B3D2-4DAB5F1F6E7B}"/>
              </a:ext>
            </a:extLst>
          </p:cNvPr>
          <p:cNvSpPr/>
          <p:nvPr/>
        </p:nvSpPr>
        <p:spPr>
          <a:xfrm>
            <a:off x="256647" y="3250903"/>
            <a:ext cx="5187420" cy="907941"/>
          </a:xfrm>
          <a:prstGeom prst="rect">
            <a:avLst/>
          </a:prstGeom>
        </p:spPr>
        <p:txBody>
          <a:bodyPr wrap="square">
            <a:spAutoFit/>
          </a:bodyPr>
          <a:lstStyle/>
          <a:p>
            <a:pPr>
              <a:spcBef>
                <a:spcPts val="185"/>
              </a:spcBef>
            </a:pPr>
            <a:r>
              <a:rPr lang="en-US" altLang="ja-JP" sz="1200" spc="27" dirty="0">
                <a:solidFill>
                  <a:srgbClr val="221815"/>
                </a:solidFill>
                <a:latin typeface="MS Gothic" panose="020B0609070205080204" pitchFamily="49" charset="-128"/>
                <a:ea typeface="MS Gothic" panose="020B0609070205080204" pitchFamily="49" charset="-128"/>
                <a:cs typeface="ＭＳ ゴシック"/>
              </a:rPr>
              <a:t>2017</a:t>
            </a:r>
            <a:r>
              <a:rPr lang="ja-JP" altLang="en-US" sz="1200" spc="-245">
                <a:solidFill>
                  <a:srgbClr val="221815"/>
                </a:solidFill>
                <a:latin typeface="MS Gothic" panose="020B0609070205080204" pitchFamily="49" charset="-128"/>
                <a:ea typeface="MS Gothic" panose="020B0609070205080204" pitchFamily="49" charset="-128"/>
                <a:cs typeface="ＭＳ ゴシック"/>
              </a:rPr>
              <a:t> </a:t>
            </a:r>
            <a:r>
              <a:rPr lang="ja-JP" altLang="en-US" sz="1200" spc="33">
                <a:solidFill>
                  <a:srgbClr val="221815"/>
                </a:solidFill>
                <a:latin typeface="MS Gothic" panose="020B0609070205080204" pitchFamily="49" charset="-128"/>
                <a:ea typeface="MS Gothic" panose="020B0609070205080204" pitchFamily="49" charset="-128"/>
                <a:cs typeface="ＭＳ ゴシック"/>
              </a:rPr>
              <a:t>年度に健康診断を受けられた方のうち</a:t>
            </a:r>
            <a:r>
              <a:rPr lang="en" altLang="ja-JP" sz="1200" spc="27" dirty="0">
                <a:solidFill>
                  <a:srgbClr val="221815"/>
                </a:solidFill>
                <a:latin typeface="MS Gothic" panose="020B0609070205080204" pitchFamily="49" charset="-128"/>
                <a:ea typeface="MS Gothic" panose="020B0609070205080204" pitchFamily="49" charset="-128"/>
                <a:cs typeface="ＭＳ ゴシック"/>
              </a:rPr>
              <a:t>HbA1c</a:t>
            </a:r>
            <a:r>
              <a:rPr lang="ja-JP" altLang="en-US" sz="1200" spc="33">
                <a:solidFill>
                  <a:srgbClr val="221815"/>
                </a:solidFill>
                <a:latin typeface="MS Gothic" panose="020B0609070205080204" pitchFamily="49" charset="-128"/>
                <a:ea typeface="MS Gothic" panose="020B0609070205080204" pitchFamily="49" charset="-128"/>
                <a:cs typeface="ＭＳ ゴシック"/>
              </a:rPr>
              <a:t>や血糖値が　　</a:t>
            </a:r>
          </a:p>
          <a:p>
            <a:pPr>
              <a:spcBef>
                <a:spcPts val="185"/>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高めであった方へ専門スタッフによる電話サポートを</a:t>
            </a:r>
            <a:endParaRPr lang="en-US" altLang="ja-JP" sz="1200" spc="33" dirty="0">
              <a:solidFill>
                <a:srgbClr val="221815"/>
              </a:solidFill>
              <a:latin typeface="MS Gothic" panose="020B0609070205080204" pitchFamily="49" charset="-128"/>
              <a:ea typeface="MS Gothic" panose="020B0609070205080204" pitchFamily="49" charset="-128"/>
              <a:cs typeface="ＭＳ ゴシック"/>
            </a:endParaRPr>
          </a:p>
          <a:p>
            <a:pPr>
              <a:spcBef>
                <a:spcPts val="185"/>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実施しています。この機会に生活習慣を見直し</a:t>
            </a:r>
            <a:endParaRPr lang="en-US" altLang="ja-JP" sz="1200" spc="33" dirty="0">
              <a:solidFill>
                <a:srgbClr val="221815"/>
              </a:solidFill>
              <a:latin typeface="MS Gothic" panose="020B0609070205080204" pitchFamily="49" charset="-128"/>
              <a:ea typeface="MS Gothic" panose="020B0609070205080204" pitchFamily="49" charset="-128"/>
              <a:cs typeface="ＭＳ ゴシック"/>
            </a:endParaRPr>
          </a:p>
          <a:p>
            <a:pPr>
              <a:spcBef>
                <a:spcPts val="185"/>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通院のきっかけとしてみるのはいかがですか？</a:t>
            </a:r>
            <a:endParaRPr lang="ja-JP" altLang="en-US" sz="1200" spc="33" dirty="0">
              <a:solidFill>
                <a:srgbClr val="221815"/>
              </a:solidFill>
              <a:latin typeface="MS Gothic" panose="020B0609070205080204" pitchFamily="49" charset="-128"/>
              <a:ea typeface="MS Gothic" panose="020B0609070205080204" pitchFamily="49" charset="-128"/>
              <a:cs typeface="ＭＳ ゴシック"/>
            </a:endParaRPr>
          </a:p>
        </p:txBody>
      </p:sp>
      <p:sp>
        <p:nvSpPr>
          <p:cNvPr id="11" name="円/楕円 10">
            <a:extLst>
              <a:ext uri="{FF2B5EF4-FFF2-40B4-BE49-F238E27FC236}">
                <a16:creationId xmlns="" xmlns:a16="http://schemas.microsoft.com/office/drawing/2014/main" id="{980ACBFD-4B61-FA46-ABB3-211D7A1D4AC8}"/>
              </a:ext>
            </a:extLst>
          </p:cNvPr>
          <p:cNvSpPr/>
          <p:nvPr/>
        </p:nvSpPr>
        <p:spPr>
          <a:xfrm rot="21338489">
            <a:off x="4493555" y="3287454"/>
            <a:ext cx="2618991" cy="1294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https://www.fukuda.co.jp/colin/products/product_img/228_img1.jpg">
            <a:extLst>
              <a:ext uri="{FF2B5EF4-FFF2-40B4-BE49-F238E27FC236}">
                <a16:creationId xmlns="" xmlns:a16="http://schemas.microsoft.com/office/drawing/2014/main" id="{0A96352A-7830-FE4D-9B56-0495045F8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071">
            <a:off x="6103220" y="3535373"/>
            <a:ext cx="741351" cy="7413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 xmlns:a16="http://schemas.microsoft.com/office/drawing/2014/main" id="{F1741C5A-5BBE-224C-AE9D-048A3E38C41C}"/>
              </a:ext>
            </a:extLst>
          </p:cNvPr>
          <p:cNvSpPr/>
          <p:nvPr/>
        </p:nvSpPr>
        <p:spPr>
          <a:xfrm>
            <a:off x="4534779" y="3463711"/>
            <a:ext cx="1518888" cy="9839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ご希望の方に</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もれなく血圧計を</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プレゼント</a:t>
            </a: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4" name="正方形/長方形 13">
            <a:extLst>
              <a:ext uri="{FF2B5EF4-FFF2-40B4-BE49-F238E27FC236}">
                <a16:creationId xmlns="" xmlns:a16="http://schemas.microsoft.com/office/drawing/2014/main" id="{022A7643-802A-4D41-957B-072D9DE0E19A}"/>
              </a:ext>
            </a:extLst>
          </p:cNvPr>
          <p:cNvSpPr/>
          <p:nvPr/>
        </p:nvSpPr>
        <p:spPr>
          <a:xfrm>
            <a:off x="5722711" y="4190869"/>
            <a:ext cx="1083095" cy="151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r>
              <a:rPr kumimoji="1" lang="ja-JP" altLang="en-US"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イメージ図</a:t>
            </a:r>
            <a:endPar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6" name="TextBox 19">
            <a:extLst>
              <a:ext uri="{FF2B5EF4-FFF2-40B4-BE49-F238E27FC236}">
                <a16:creationId xmlns="" xmlns:a16="http://schemas.microsoft.com/office/drawing/2014/main" id="{6BC58CDE-3499-0B47-A9C6-4F194BF52F40}"/>
              </a:ext>
            </a:extLst>
          </p:cNvPr>
          <p:cNvSpPr txBox="1"/>
          <p:nvPr/>
        </p:nvSpPr>
        <p:spPr>
          <a:xfrm>
            <a:off x="3958814" y="5658990"/>
            <a:ext cx="1531255" cy="344179"/>
          </a:xfrm>
          <a:prstGeom prst="rect">
            <a:avLst/>
          </a:prstGeom>
          <a:noFill/>
        </p:spPr>
        <p:txBody>
          <a:bodyPr wrap="square" lIns="99551" tIns="49775" rIns="99551" bIns="49775" rtlCol="0">
            <a:spAutoFit/>
          </a:bodyPr>
          <a:lstStyle/>
          <a:p>
            <a:pPr marL="13826" marR="5531" indent="691" algn="ctr">
              <a:lnSpc>
                <a:spcPts val="832"/>
              </a:lnSpc>
              <a:spcBef>
                <a:spcPts val="267"/>
              </a:spcBef>
            </a:pPr>
            <a:r>
              <a:rPr sz="900" b="1" spc="-5" dirty="0">
                <a:solidFill>
                  <a:srgbClr val="FFFFFF"/>
                </a:solidFill>
                <a:latin typeface="MS Gothic" panose="020B0609070205080204" pitchFamily="49" charset="-128"/>
                <a:ea typeface="MS Gothic" panose="020B0609070205080204" pitchFamily="49" charset="-128"/>
                <a:cs typeface="ＭＳ ゴシック"/>
              </a:rPr>
              <a:t>やや高血糖〜 </a:t>
            </a:r>
            <a:endParaRPr lang="en-US" sz="900" b="1" spc="-5" dirty="0">
              <a:solidFill>
                <a:srgbClr val="FFFFFF"/>
              </a:solidFill>
              <a:latin typeface="MS Gothic" panose="020B0609070205080204" pitchFamily="49" charset="-128"/>
              <a:ea typeface="MS Gothic" panose="020B0609070205080204" pitchFamily="49" charset="-128"/>
              <a:cs typeface="ＭＳ ゴシック"/>
            </a:endParaRPr>
          </a:p>
          <a:p>
            <a:pPr marL="13826" marR="5531" indent="691" algn="ctr">
              <a:lnSpc>
                <a:spcPts val="832"/>
              </a:lnSpc>
              <a:spcBef>
                <a:spcPts val="267"/>
              </a:spcBef>
            </a:pPr>
            <a:r>
              <a:rPr sz="900" b="1" spc="-5" dirty="0">
                <a:solidFill>
                  <a:srgbClr val="FFFFFF"/>
                </a:solidFill>
                <a:latin typeface="MS Gothic" panose="020B0609070205080204" pitchFamily="49" charset="-128"/>
                <a:ea typeface="MS Gothic" panose="020B0609070205080204" pitchFamily="49" charset="-128"/>
                <a:cs typeface="ＭＳ ゴシック"/>
              </a:rPr>
              <a:t>糖尿病予備</a:t>
            </a:r>
            <a:r>
              <a:rPr lang="ja-JP" altLang="en-US" sz="900" b="1" spc="-5" dirty="0">
                <a:solidFill>
                  <a:srgbClr val="FFFFFF"/>
                </a:solidFill>
                <a:latin typeface="MS Gothic" panose="020B0609070205080204" pitchFamily="49" charset="-128"/>
                <a:ea typeface="MS Gothic" panose="020B0609070205080204" pitchFamily="49" charset="-128"/>
                <a:cs typeface="ＭＳ ゴシック"/>
              </a:rPr>
              <a:t>群</a:t>
            </a:r>
            <a:endParaRPr lang="ja-JP" altLang="en-US" sz="900" b="1" dirty="0">
              <a:latin typeface="MS Gothic" panose="020B0609070205080204" pitchFamily="49" charset="-128"/>
              <a:ea typeface="MS Gothic" panose="020B0609070205080204" pitchFamily="49" charset="-128"/>
            </a:endParaRPr>
          </a:p>
        </p:txBody>
      </p:sp>
      <p:sp>
        <p:nvSpPr>
          <p:cNvPr id="17" name="正方形/長方形 16">
            <a:extLst>
              <a:ext uri="{FF2B5EF4-FFF2-40B4-BE49-F238E27FC236}">
                <a16:creationId xmlns="" xmlns:a16="http://schemas.microsoft.com/office/drawing/2014/main" id="{BCC799B8-A908-8347-B6EA-3C18B3FF4E09}"/>
              </a:ext>
            </a:extLst>
          </p:cNvPr>
          <p:cNvSpPr/>
          <p:nvPr/>
        </p:nvSpPr>
        <p:spPr>
          <a:xfrm>
            <a:off x="3958813" y="6193147"/>
            <a:ext cx="1531255" cy="357003"/>
          </a:xfrm>
          <a:prstGeom prst="rect">
            <a:avLst/>
          </a:prstGeom>
        </p:spPr>
        <p:txBody>
          <a:bodyPr wrap="square" lIns="99551" tIns="49775" rIns="99551" bIns="49775">
            <a:spAutoFit/>
          </a:bodyPr>
          <a:lstStyle/>
          <a:p>
            <a:pPr marL="76737" marR="5531" indent="-63601" algn="ctr">
              <a:lnSpc>
                <a:spcPts val="932"/>
              </a:lnSpc>
              <a:spcBef>
                <a:spcPts val="245"/>
              </a:spcBef>
            </a:pPr>
            <a:r>
              <a:rPr sz="900" b="1" spc="-27" dirty="0">
                <a:solidFill>
                  <a:srgbClr val="FFF45C"/>
                </a:solidFill>
                <a:latin typeface="ＭＳ ゴシック"/>
                <a:cs typeface="ＭＳ ゴシック"/>
              </a:rPr>
              <a:t>糖尿病が強く疑われる〜 </a:t>
            </a:r>
            <a:endParaRPr lang="en-US" sz="900" b="1" spc="-27" dirty="0">
              <a:solidFill>
                <a:srgbClr val="FFF45C"/>
              </a:solidFill>
              <a:latin typeface="ＭＳ ゴシック"/>
              <a:cs typeface="ＭＳ ゴシック"/>
            </a:endParaRPr>
          </a:p>
          <a:p>
            <a:pPr marL="76737" marR="5531" indent="-63601" algn="ctr">
              <a:lnSpc>
                <a:spcPts val="932"/>
              </a:lnSpc>
              <a:spcBef>
                <a:spcPts val="245"/>
              </a:spcBef>
            </a:pPr>
            <a:r>
              <a:rPr sz="900" b="1" spc="-27" dirty="0">
                <a:solidFill>
                  <a:srgbClr val="FFF45C"/>
                </a:solidFill>
                <a:latin typeface="ＭＳ ゴシック"/>
                <a:cs typeface="ＭＳ ゴシック"/>
              </a:rPr>
              <a:t>合併症の可能性が高い</a:t>
            </a:r>
            <a:endParaRPr sz="900" b="1" dirty="0">
              <a:latin typeface="ＭＳ ゴシック"/>
              <a:cs typeface="ＭＳ ゴシック"/>
            </a:endParaRPr>
          </a:p>
        </p:txBody>
      </p:sp>
      <p:sp>
        <p:nvSpPr>
          <p:cNvPr id="24" name="正方形/長方形 23">
            <a:extLst>
              <a:ext uri="{FF2B5EF4-FFF2-40B4-BE49-F238E27FC236}">
                <a16:creationId xmlns="" xmlns:a16="http://schemas.microsoft.com/office/drawing/2014/main" id="{736D028C-A5C8-694F-902E-6864E0BDC650}"/>
              </a:ext>
            </a:extLst>
          </p:cNvPr>
          <p:cNvSpPr/>
          <p:nvPr/>
        </p:nvSpPr>
        <p:spPr>
          <a:xfrm>
            <a:off x="6406179" y="5264759"/>
            <a:ext cx="903642" cy="246221"/>
          </a:xfrm>
          <a:prstGeom prst="rect">
            <a:avLst/>
          </a:prstGeom>
        </p:spPr>
        <p:txBody>
          <a:bodyPr wrap="square">
            <a:spAutoFit/>
          </a:bodyPr>
          <a:lstStyle/>
          <a:p>
            <a:pPr algn="ctr">
              <a:lnSpc>
                <a:spcPts val="1230"/>
              </a:lnSpc>
              <a:spcBef>
                <a:spcPts val="191"/>
              </a:spcBef>
            </a:pPr>
            <a:r>
              <a:rPr lang="ja-JP" altLang="en-US" sz="1000" spc="27">
                <a:solidFill>
                  <a:srgbClr val="FFFFFF"/>
                </a:solidFill>
                <a:latin typeface="MS Gothic" panose="020B0609070205080204" pitchFamily="49" charset="-128"/>
                <a:ea typeface="MS Gothic" panose="020B0609070205080204" pitchFamily="49" charset="-128"/>
                <a:cs typeface="ＭＳ ゴシック"/>
              </a:rPr>
              <a:t>空腹時血糖</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5" name="正方形/長方形 24">
            <a:extLst>
              <a:ext uri="{FF2B5EF4-FFF2-40B4-BE49-F238E27FC236}">
                <a16:creationId xmlns="" xmlns:a16="http://schemas.microsoft.com/office/drawing/2014/main" id="{475D8585-380B-DE4F-90E2-CFB9BBF65E72}"/>
              </a:ext>
            </a:extLst>
          </p:cNvPr>
          <p:cNvSpPr/>
          <p:nvPr/>
        </p:nvSpPr>
        <p:spPr>
          <a:xfrm>
            <a:off x="5502536" y="5264759"/>
            <a:ext cx="903642" cy="246221"/>
          </a:xfrm>
          <a:prstGeom prst="rect">
            <a:avLst/>
          </a:prstGeom>
        </p:spPr>
        <p:txBody>
          <a:bodyPr wrap="square">
            <a:spAutoFit/>
          </a:bodyPr>
          <a:lstStyle/>
          <a:p>
            <a:pPr algn="ctr">
              <a:spcBef>
                <a:spcPts val="109"/>
              </a:spcBef>
            </a:pPr>
            <a:r>
              <a:rPr lang="en" altLang="ja-JP" sz="1000" spc="44" dirty="0">
                <a:solidFill>
                  <a:srgbClr val="FFFFFF"/>
                </a:solidFill>
                <a:latin typeface="ＭＳ ゴシック"/>
                <a:cs typeface="ＭＳ ゴシック"/>
              </a:rPr>
              <a:t>HbA1c</a:t>
            </a:r>
            <a:endParaRPr lang="en" altLang="ja-JP" sz="1000" dirty="0">
              <a:latin typeface="ＭＳ ゴシック"/>
              <a:cs typeface="ＭＳ ゴシック"/>
            </a:endParaRPr>
          </a:p>
        </p:txBody>
      </p:sp>
      <p:sp>
        <p:nvSpPr>
          <p:cNvPr id="26" name="object 74">
            <a:extLst>
              <a:ext uri="{FF2B5EF4-FFF2-40B4-BE49-F238E27FC236}">
                <a16:creationId xmlns="" xmlns:a16="http://schemas.microsoft.com/office/drawing/2014/main" id="{2A72C313-5F9F-BE4A-87D3-0B35F8D5139B}"/>
              </a:ext>
            </a:extLst>
          </p:cNvPr>
          <p:cNvSpPr txBox="1"/>
          <p:nvPr/>
        </p:nvSpPr>
        <p:spPr>
          <a:xfrm>
            <a:off x="3958813" y="6592857"/>
            <a:ext cx="3351008" cy="262491"/>
          </a:xfrm>
          <a:prstGeom prst="rect">
            <a:avLst/>
          </a:prstGeom>
        </p:spPr>
        <p:txBody>
          <a:bodyPr vert="horz" wrap="square" lIns="0" tIns="13826" rIns="0" bIns="0" rtlCol="0">
            <a:spAutoFit/>
          </a:bodyPr>
          <a:lstStyle/>
          <a:p>
            <a:pPr marL="13826" marR="5531" indent="691">
              <a:lnSpc>
                <a:spcPct val="116500"/>
              </a:lnSpc>
              <a:spcBef>
                <a:spcPts val="109"/>
              </a:spcBef>
            </a:pPr>
            <a:r>
              <a:rPr sz="700" spc="-8" dirty="0">
                <a:solidFill>
                  <a:srgbClr val="221815"/>
                </a:solidFill>
                <a:latin typeface="MS Gothic" panose="020B0609070205080204" pitchFamily="49" charset="-128"/>
                <a:ea typeface="MS Gothic" panose="020B0609070205080204" pitchFamily="49" charset="-128"/>
                <a:cs typeface="ＭＳ ゴシック"/>
              </a:rPr>
              <a:t>HbA1c…</a:t>
            </a:r>
            <a:r>
              <a:rPr sz="700" dirty="0">
                <a:solidFill>
                  <a:srgbClr val="221815"/>
                </a:solidFill>
                <a:latin typeface="MS Gothic" panose="020B0609070205080204" pitchFamily="49" charset="-128"/>
                <a:ea typeface="MS Gothic" panose="020B0609070205080204" pitchFamily="49" charset="-128"/>
                <a:cs typeface="ＭＳ ゴシック"/>
              </a:rPr>
              <a:t>ヘモグロビンエーワンシー。過</a:t>
            </a:r>
            <a:r>
              <a:rPr sz="700" spc="163" dirty="0">
                <a:solidFill>
                  <a:srgbClr val="221815"/>
                </a:solidFill>
                <a:latin typeface="MS Gothic" panose="020B0609070205080204" pitchFamily="49" charset="-128"/>
                <a:ea typeface="MS Gothic" panose="020B0609070205080204" pitchFamily="49" charset="-128"/>
                <a:cs typeface="ＭＳ ゴシック"/>
              </a:rPr>
              <a:t>去</a:t>
            </a:r>
            <a:r>
              <a:rPr sz="700" dirty="0">
                <a:solidFill>
                  <a:srgbClr val="221815"/>
                </a:solidFill>
                <a:latin typeface="MS Gothic" panose="020B0609070205080204" pitchFamily="49" charset="-128"/>
                <a:ea typeface="MS Gothic" panose="020B0609070205080204" pitchFamily="49" charset="-128"/>
                <a:cs typeface="ＭＳ ゴシック"/>
              </a:rPr>
              <a:t>1〜2</a:t>
            </a:r>
            <a:r>
              <a:rPr sz="700" spc="-332" dirty="0">
                <a:solidFill>
                  <a:srgbClr val="221815"/>
                </a:solidFill>
                <a:latin typeface="MS Gothic" panose="020B0609070205080204" pitchFamily="49" charset="-128"/>
                <a:ea typeface="MS Gothic" panose="020B0609070205080204" pitchFamily="49" charset="-128"/>
                <a:cs typeface="ＭＳ ゴシック"/>
              </a:rPr>
              <a:t> </a:t>
            </a:r>
            <a:r>
              <a:rPr sz="700" dirty="0" err="1">
                <a:solidFill>
                  <a:srgbClr val="221815"/>
                </a:solidFill>
                <a:latin typeface="MS Gothic" panose="020B0609070205080204" pitchFamily="49" charset="-128"/>
                <a:ea typeface="MS Gothic" panose="020B0609070205080204" pitchFamily="49" charset="-128"/>
                <a:cs typeface="ＭＳ ゴシック"/>
              </a:rPr>
              <a:t>ヶ月の平均的な血糖の状態です</a:t>
            </a:r>
            <a:r>
              <a:rPr sz="700" dirty="0">
                <a:solidFill>
                  <a:srgbClr val="221815"/>
                </a:solidFill>
                <a:latin typeface="MS Gothic" panose="020B0609070205080204" pitchFamily="49" charset="-128"/>
                <a:ea typeface="MS Gothic" panose="020B0609070205080204" pitchFamily="49" charset="-128"/>
                <a:cs typeface="ＭＳ ゴシック"/>
              </a:rPr>
              <a:t>。</a:t>
            </a:r>
            <a:endParaRPr lang="en-US" altLang="ja-JP" sz="700" dirty="0">
              <a:solidFill>
                <a:srgbClr val="221815"/>
              </a:solidFill>
              <a:latin typeface="MS Gothic" panose="020B0609070205080204" pitchFamily="49" charset="-128"/>
              <a:ea typeface="MS Gothic" panose="020B0609070205080204" pitchFamily="49" charset="-128"/>
              <a:cs typeface="ＭＳ ゴシック"/>
            </a:endParaRPr>
          </a:p>
          <a:p>
            <a:pPr marL="13826" marR="5531" indent="691">
              <a:lnSpc>
                <a:spcPct val="116500"/>
              </a:lnSpc>
              <a:spcBef>
                <a:spcPts val="109"/>
              </a:spcBef>
            </a:pPr>
            <a:r>
              <a:rPr sz="700" dirty="0" err="1">
                <a:solidFill>
                  <a:srgbClr val="221815"/>
                </a:solidFill>
                <a:latin typeface="MS Gothic" panose="020B0609070205080204" pitchFamily="49" charset="-128"/>
                <a:ea typeface="MS Gothic" panose="020B0609070205080204" pitchFamily="49" charset="-128"/>
                <a:cs typeface="ＭＳ ゴシック"/>
              </a:rPr>
              <a:t>空腹時血糖</a:t>
            </a:r>
            <a:r>
              <a:rPr sz="700" spc="-8" dirty="0">
                <a:solidFill>
                  <a:srgbClr val="221815"/>
                </a:solidFill>
                <a:latin typeface="MS Gothic" panose="020B0609070205080204" pitchFamily="49" charset="-128"/>
                <a:ea typeface="MS Gothic" panose="020B0609070205080204" pitchFamily="49" charset="-128"/>
                <a:cs typeface="ＭＳ ゴシック"/>
              </a:rPr>
              <a:t>…</a:t>
            </a:r>
            <a:r>
              <a:rPr sz="700" dirty="0">
                <a:solidFill>
                  <a:srgbClr val="221815"/>
                </a:solidFill>
                <a:latin typeface="MS Gothic" panose="020B0609070205080204" pitchFamily="49" charset="-128"/>
                <a:ea typeface="MS Gothic" panose="020B0609070205080204" pitchFamily="49" charset="-128"/>
                <a:cs typeface="ＭＳ ゴシック"/>
              </a:rPr>
              <a:t>空腹時（おおよそ食後</a:t>
            </a:r>
            <a:r>
              <a:rPr sz="700" spc="-309" dirty="0">
                <a:solidFill>
                  <a:srgbClr val="221815"/>
                </a:solidFill>
                <a:latin typeface="MS Gothic" panose="020B0609070205080204" pitchFamily="49" charset="-128"/>
                <a:ea typeface="MS Gothic" panose="020B0609070205080204" pitchFamily="49" charset="-128"/>
                <a:cs typeface="ＭＳ ゴシック"/>
              </a:rPr>
              <a:t> </a:t>
            </a:r>
            <a:r>
              <a:rPr sz="700" dirty="0">
                <a:solidFill>
                  <a:srgbClr val="221815"/>
                </a:solidFill>
                <a:latin typeface="MS Gothic" panose="020B0609070205080204" pitchFamily="49" charset="-128"/>
                <a:ea typeface="MS Gothic" panose="020B0609070205080204" pitchFamily="49" charset="-128"/>
                <a:cs typeface="ＭＳ ゴシック"/>
              </a:rPr>
              <a:t>10</a:t>
            </a:r>
            <a:r>
              <a:rPr sz="700" spc="-207" dirty="0">
                <a:solidFill>
                  <a:srgbClr val="221815"/>
                </a:solidFill>
                <a:latin typeface="MS Gothic" panose="020B0609070205080204" pitchFamily="49" charset="-128"/>
                <a:ea typeface="MS Gothic" panose="020B0609070205080204" pitchFamily="49" charset="-128"/>
                <a:cs typeface="ＭＳ ゴシック"/>
              </a:rPr>
              <a:t> </a:t>
            </a:r>
            <a:r>
              <a:rPr sz="700" dirty="0">
                <a:solidFill>
                  <a:srgbClr val="221815"/>
                </a:solidFill>
                <a:latin typeface="MS Gothic" panose="020B0609070205080204" pitchFamily="49" charset="-128"/>
                <a:ea typeface="MS Gothic" panose="020B0609070205080204" pitchFamily="49" charset="-128"/>
                <a:cs typeface="ＭＳ ゴシック"/>
              </a:rPr>
              <a:t>時間以上経過）の血液中の血糖の量</a:t>
            </a:r>
            <a:r>
              <a:rPr lang="ja-JP" altLang="en-US" sz="700" dirty="0">
                <a:solidFill>
                  <a:srgbClr val="221815"/>
                </a:solidFill>
                <a:latin typeface="MS Gothic" panose="020B0609070205080204" pitchFamily="49" charset="-128"/>
                <a:ea typeface="MS Gothic" panose="020B0609070205080204" pitchFamily="49" charset="-128"/>
                <a:cs typeface="ＭＳ ゴシック"/>
              </a:rPr>
              <a:t>です。</a:t>
            </a:r>
            <a:endParaRPr sz="7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1A48DF2F-3041-2E49-864C-07B1B39064D0}"/>
              </a:ext>
            </a:extLst>
          </p:cNvPr>
          <p:cNvSpPr/>
          <p:nvPr/>
        </p:nvSpPr>
        <p:spPr>
          <a:xfrm>
            <a:off x="2735961" y="9966663"/>
            <a:ext cx="2087751" cy="369332"/>
          </a:xfrm>
          <a:prstGeom prst="rect">
            <a:avLst/>
          </a:prstGeom>
        </p:spPr>
        <p:txBody>
          <a:bodyPr wrap="none">
            <a:spAutoFit/>
          </a:bodyPr>
          <a:lstStyle/>
          <a:p>
            <a:pPr algn="ctr">
              <a:lnSpc>
                <a:spcPct val="100000"/>
              </a:lnSpc>
              <a:spcBef>
                <a:spcPts val="1130"/>
              </a:spcBef>
            </a:pPr>
            <a:r>
              <a:rPr lang="ja-JP" altLang="en-US" b="1" spc="60">
                <a:solidFill>
                  <a:srgbClr val="221815"/>
                </a:solidFill>
                <a:latin typeface="MS Gothic" panose="020B0609070205080204" pitchFamily="49" charset="-128"/>
                <a:ea typeface="MS Gothic" panose="020B0609070205080204" pitchFamily="49" charset="-128"/>
                <a:cs typeface="ＭＳ ゴシック"/>
              </a:rPr>
              <a:t>○○</a:t>
            </a:r>
            <a:r>
              <a:rPr lang="ja-JP" altLang="en-US" b="1" spc="90">
                <a:solidFill>
                  <a:srgbClr val="221815"/>
                </a:solidFill>
                <a:latin typeface="MS Gothic" panose="020B0609070205080204" pitchFamily="49" charset="-128"/>
                <a:ea typeface="MS Gothic" panose="020B0609070205080204" pitchFamily="49" charset="-128"/>
                <a:cs typeface="ＭＳ ゴシック"/>
              </a:rPr>
              <a:t>健</a:t>
            </a:r>
            <a:r>
              <a:rPr lang="ja-JP" altLang="en-US" b="1" spc="60">
                <a:solidFill>
                  <a:srgbClr val="221815"/>
                </a:solidFill>
                <a:latin typeface="MS Gothic" panose="020B0609070205080204" pitchFamily="49" charset="-128"/>
                <a:ea typeface="MS Gothic" panose="020B0609070205080204" pitchFamily="49" charset="-128"/>
                <a:cs typeface="ＭＳ ゴシック"/>
              </a:rPr>
              <a:t>康</a:t>
            </a:r>
            <a:r>
              <a:rPr lang="ja-JP" altLang="en-US" b="1" spc="65">
                <a:solidFill>
                  <a:srgbClr val="221815"/>
                </a:solidFill>
                <a:latin typeface="MS Gothic" panose="020B0609070205080204" pitchFamily="49" charset="-128"/>
                <a:ea typeface="MS Gothic" panose="020B0609070205080204" pitchFamily="49" charset="-128"/>
                <a:cs typeface="ＭＳ ゴシック"/>
              </a:rPr>
              <a:t>保</a:t>
            </a:r>
            <a:r>
              <a:rPr lang="ja-JP" altLang="en-US" b="1" spc="85">
                <a:solidFill>
                  <a:srgbClr val="221815"/>
                </a:solidFill>
                <a:latin typeface="MS Gothic" panose="020B0609070205080204" pitchFamily="49" charset="-128"/>
                <a:ea typeface="MS Gothic" panose="020B0609070205080204" pitchFamily="49" charset="-128"/>
                <a:cs typeface="ＭＳ ゴシック"/>
              </a:rPr>
              <a:t>険</a:t>
            </a:r>
            <a:r>
              <a:rPr lang="ja-JP" altLang="en-US" b="1" spc="10">
                <a:solidFill>
                  <a:srgbClr val="221815"/>
                </a:solidFill>
                <a:latin typeface="MS Gothic" panose="020B0609070205080204" pitchFamily="49" charset="-128"/>
                <a:ea typeface="MS Gothic" panose="020B0609070205080204" pitchFamily="49" charset="-128"/>
                <a:cs typeface="ＭＳ ゴシック"/>
              </a:rPr>
              <a:t>組合</a:t>
            </a:r>
            <a:endParaRPr lang="ja-JP" altLang="en-US" b="1"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5BCABB5F-5B33-4849-A73C-43C7F73AED4A}"/>
              </a:ext>
            </a:extLst>
          </p:cNvPr>
          <p:cNvSpPr/>
          <p:nvPr/>
        </p:nvSpPr>
        <p:spPr>
          <a:xfrm>
            <a:off x="1970534" y="8645237"/>
            <a:ext cx="5187420" cy="369332"/>
          </a:xfrm>
          <a:prstGeom prst="rect">
            <a:avLst/>
          </a:prstGeom>
        </p:spPr>
        <p:txBody>
          <a:bodyPr wrap="square">
            <a:spAutoFit/>
          </a:bodyPr>
          <a:lstStyle/>
          <a:p>
            <a:pPr marL="12700" algn="ctr">
              <a:lnSpc>
                <a:spcPct val="100000"/>
              </a:lnSpc>
              <a:spcBef>
                <a:spcPts val="114"/>
              </a:spcBef>
            </a:pPr>
            <a:r>
              <a:rPr lang="ja-JP" altLang="en-US" spc="-85">
                <a:solidFill>
                  <a:srgbClr val="4C3B25"/>
                </a:solidFill>
                <a:latin typeface="MS Gothic" panose="020B0609070205080204" pitchFamily="49" charset="-128"/>
                <a:ea typeface="MS Gothic" panose="020B0609070205080204" pitchFamily="49" charset="-128"/>
                <a:cs typeface="ＭＳ ゴシック"/>
              </a:rPr>
              <a:t>本プ</a:t>
            </a:r>
            <a:r>
              <a:rPr lang="ja-JP" altLang="en-US" spc="-114">
                <a:solidFill>
                  <a:srgbClr val="4C3B25"/>
                </a:solidFill>
                <a:latin typeface="MS Gothic" panose="020B0609070205080204" pitchFamily="49" charset="-128"/>
                <a:ea typeface="MS Gothic" panose="020B0609070205080204" pitchFamily="49" charset="-128"/>
                <a:cs typeface="ＭＳ ゴシック"/>
              </a:rPr>
              <a:t>ロ</a:t>
            </a:r>
            <a:r>
              <a:rPr lang="ja-JP" altLang="en-US" spc="-75">
                <a:solidFill>
                  <a:srgbClr val="4C3B25"/>
                </a:solidFill>
                <a:latin typeface="MS Gothic" panose="020B0609070205080204" pitchFamily="49" charset="-128"/>
                <a:ea typeface="MS Gothic" panose="020B0609070205080204" pitchFamily="49" charset="-128"/>
                <a:cs typeface="ＭＳ ゴシック"/>
              </a:rPr>
              <a:t>グ</a:t>
            </a:r>
            <a:r>
              <a:rPr lang="ja-JP" altLang="en-US" spc="-150">
                <a:solidFill>
                  <a:srgbClr val="4C3B25"/>
                </a:solidFill>
                <a:latin typeface="MS Gothic" panose="020B0609070205080204" pitchFamily="49" charset="-128"/>
                <a:ea typeface="MS Gothic" panose="020B0609070205080204" pitchFamily="49" charset="-128"/>
                <a:cs typeface="ＭＳ ゴシック"/>
              </a:rPr>
              <a:t>ラ</a:t>
            </a:r>
            <a:r>
              <a:rPr lang="ja-JP" altLang="en-US" spc="-25">
                <a:solidFill>
                  <a:srgbClr val="4C3B25"/>
                </a:solidFill>
                <a:latin typeface="MS Gothic" panose="020B0609070205080204" pitchFamily="49" charset="-128"/>
                <a:ea typeface="MS Gothic" panose="020B0609070205080204" pitchFamily="49" charset="-128"/>
                <a:cs typeface="ＭＳ ゴシック"/>
              </a:rPr>
              <a:t>ム</a:t>
            </a:r>
            <a:r>
              <a:rPr lang="ja-JP" altLang="en-US" spc="-60">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参</a:t>
            </a:r>
            <a:r>
              <a:rPr lang="ja-JP" altLang="en-US" spc="-125">
                <a:solidFill>
                  <a:srgbClr val="4C3B25"/>
                </a:solidFill>
                <a:latin typeface="MS Gothic" panose="020B0609070205080204" pitchFamily="49" charset="-128"/>
                <a:ea typeface="MS Gothic" panose="020B0609070205080204" pitchFamily="49" charset="-128"/>
                <a:cs typeface="ＭＳ ゴシック"/>
              </a:rPr>
              <a:t>加</a:t>
            </a:r>
            <a:r>
              <a:rPr lang="ja-JP" altLang="en-US" spc="-275">
                <a:solidFill>
                  <a:srgbClr val="4C3B25"/>
                </a:solidFill>
                <a:latin typeface="MS Gothic" panose="020B0609070205080204" pitchFamily="49" charset="-128"/>
                <a:ea typeface="MS Gothic" panose="020B0609070205080204" pitchFamily="49" charset="-128"/>
                <a:cs typeface="ＭＳ ゴシック"/>
              </a:rPr>
              <a:t>し</a:t>
            </a:r>
            <a:r>
              <a:rPr lang="ja-JP" altLang="en-US" spc="60">
                <a:solidFill>
                  <a:srgbClr val="4C3B25"/>
                </a:solidFill>
                <a:latin typeface="MS Gothic" panose="020B0609070205080204" pitchFamily="49" charset="-128"/>
                <a:ea typeface="MS Gothic" panose="020B0609070205080204" pitchFamily="49" charset="-128"/>
                <a:cs typeface="ＭＳ ゴシック"/>
              </a:rPr>
              <a:t>て</a:t>
            </a:r>
            <a:r>
              <a:rPr lang="ja-JP" altLang="en-US" spc="-735">
                <a:solidFill>
                  <a:srgbClr val="4C3B25"/>
                </a:solidFill>
                <a:latin typeface="MS Gothic" panose="020B0609070205080204" pitchFamily="49" charset="-128"/>
                <a:ea typeface="MS Gothic" panose="020B0609070205080204" pitchFamily="49" charset="-128"/>
                <a:cs typeface="ＭＳ ゴシック"/>
              </a:rPr>
              <a:t>、</a:t>
            </a:r>
            <a:r>
              <a:rPr lang="ja-JP" altLang="en-US" spc="25">
                <a:solidFill>
                  <a:srgbClr val="4C3B25"/>
                </a:solidFill>
                <a:latin typeface="MS Gothic" panose="020B0609070205080204" pitchFamily="49" charset="-128"/>
                <a:ea typeface="MS Gothic" panose="020B0609070205080204" pitchFamily="49" charset="-128"/>
                <a:cs typeface="ＭＳ ゴシック"/>
              </a:rPr>
              <a:t>確</a:t>
            </a:r>
            <a:r>
              <a:rPr lang="ja-JP" altLang="en-US" spc="-15">
                <a:solidFill>
                  <a:srgbClr val="4C3B25"/>
                </a:solidFill>
                <a:latin typeface="MS Gothic" panose="020B0609070205080204" pitchFamily="49" charset="-128"/>
                <a:ea typeface="MS Gothic" panose="020B0609070205080204" pitchFamily="49" charset="-128"/>
                <a:cs typeface="ＭＳ ゴシック"/>
              </a:rPr>
              <a:t>実</a:t>
            </a:r>
            <a:r>
              <a:rPr lang="ja-JP" altLang="en-US" spc="-35">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改</a:t>
            </a:r>
            <a:r>
              <a:rPr lang="ja-JP" altLang="en-US" spc="-135">
                <a:solidFill>
                  <a:srgbClr val="4C3B25"/>
                </a:solidFill>
                <a:latin typeface="MS Gothic" panose="020B0609070205080204" pitchFamily="49" charset="-128"/>
                <a:ea typeface="MS Gothic" panose="020B0609070205080204" pitchFamily="49" charset="-128"/>
                <a:cs typeface="ＭＳ ゴシック"/>
              </a:rPr>
              <a:t>善</a:t>
            </a:r>
            <a:r>
              <a:rPr lang="ja-JP" altLang="en-US" spc="-130">
                <a:solidFill>
                  <a:srgbClr val="4C3B25"/>
                </a:solidFill>
                <a:latin typeface="MS Gothic" panose="020B0609070205080204" pitchFamily="49" charset="-128"/>
                <a:ea typeface="MS Gothic" panose="020B0609070205080204" pitchFamily="49" charset="-128"/>
                <a:cs typeface="ＭＳ ゴシック"/>
              </a:rPr>
              <a:t>し</a:t>
            </a:r>
            <a:r>
              <a:rPr lang="ja-JP" altLang="en-US" spc="-70">
                <a:solidFill>
                  <a:srgbClr val="4C3B25"/>
                </a:solidFill>
                <a:latin typeface="MS Gothic" panose="020B0609070205080204" pitchFamily="49" charset="-128"/>
                <a:ea typeface="MS Gothic" panose="020B0609070205080204" pitchFamily="49" charset="-128"/>
                <a:cs typeface="ＭＳ ゴシック"/>
              </a:rPr>
              <a:t>ま</a:t>
            </a:r>
            <a:r>
              <a:rPr lang="ja-JP" altLang="en-US" spc="-95">
                <a:solidFill>
                  <a:srgbClr val="4C3B25"/>
                </a:solidFill>
                <a:latin typeface="MS Gothic" panose="020B0609070205080204" pitchFamily="49" charset="-128"/>
                <a:ea typeface="MS Gothic" panose="020B0609070205080204" pitchFamily="49" charset="-128"/>
                <a:cs typeface="ＭＳ ゴシック"/>
              </a:rPr>
              <a:t>せ</a:t>
            </a:r>
            <a:r>
              <a:rPr lang="ja-JP" altLang="en-US" spc="-70">
                <a:solidFill>
                  <a:srgbClr val="4C3B25"/>
                </a:solidFill>
                <a:latin typeface="MS Gothic" panose="020B0609070205080204" pitchFamily="49" charset="-128"/>
                <a:ea typeface="MS Gothic" panose="020B0609070205080204" pitchFamily="49" charset="-128"/>
                <a:cs typeface="ＭＳ ゴシック"/>
              </a:rPr>
              <a:t>ん</a:t>
            </a:r>
            <a:r>
              <a:rPr lang="ja-JP" altLang="en-US" spc="-155">
                <a:solidFill>
                  <a:srgbClr val="4C3B25"/>
                </a:solidFill>
                <a:latin typeface="MS Gothic" panose="020B0609070205080204" pitchFamily="49" charset="-128"/>
                <a:ea typeface="MS Gothic" panose="020B0609070205080204" pitchFamily="49" charset="-128"/>
                <a:cs typeface="ＭＳ ゴシック"/>
              </a:rPr>
              <a:t>か</a:t>
            </a:r>
            <a:r>
              <a:rPr lang="ja-JP" altLang="en-US" spc="5">
                <a:solidFill>
                  <a:srgbClr val="4C3B25"/>
                </a:solidFill>
                <a:latin typeface="MS Gothic" panose="020B0609070205080204" pitchFamily="49" charset="-128"/>
                <a:ea typeface="MS Gothic" panose="020B0609070205080204" pitchFamily="49" charset="-128"/>
                <a:cs typeface="ＭＳ ゴシック"/>
              </a:rPr>
              <a:t>？</a:t>
            </a:r>
            <a:endParaRPr lang="ja-JP" altLang="en-US"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818A75F-5713-D34E-BF95-A8A0C2DCDD42}"/>
              </a:ext>
            </a:extLst>
          </p:cNvPr>
          <p:cNvSpPr/>
          <p:nvPr/>
        </p:nvSpPr>
        <p:spPr>
          <a:xfrm>
            <a:off x="1970534" y="9155627"/>
            <a:ext cx="5187420" cy="369332"/>
          </a:xfrm>
          <a:prstGeom prst="rect">
            <a:avLst/>
          </a:prstGeom>
        </p:spPr>
        <p:txBody>
          <a:bodyPr wrap="square">
            <a:spAutoFit/>
          </a:bodyPr>
          <a:lstStyle/>
          <a:p>
            <a:pPr marL="568960">
              <a:lnSpc>
                <a:spcPct val="100000"/>
              </a:lnSpc>
              <a:spcBef>
                <a:spcPts val="1435"/>
              </a:spcBef>
            </a:pPr>
            <a:r>
              <a:rPr lang="ja-JP" altLang="en-US" spc="85">
                <a:solidFill>
                  <a:srgbClr val="DC6F81"/>
                </a:solidFill>
                <a:latin typeface="MS Gothic" panose="020B0609070205080204" pitchFamily="49" charset="-128"/>
                <a:ea typeface="MS Gothic" panose="020B0609070205080204" pitchFamily="49" charset="-128"/>
                <a:cs typeface="ＭＳ ゴシック"/>
              </a:rPr>
              <a:t>「</a:t>
            </a:r>
            <a:r>
              <a:rPr lang="ja-JP" altLang="en-US" spc="-10">
                <a:solidFill>
                  <a:srgbClr val="4C3B25"/>
                </a:solidFill>
                <a:latin typeface="MS Gothic" panose="020B0609070205080204" pitchFamily="49" charset="-128"/>
                <a:ea typeface="MS Gothic" panose="020B0609070205080204" pitchFamily="49" charset="-128"/>
                <a:cs typeface="ＭＳ ゴシック"/>
              </a:rPr>
              <a:t>お</a:t>
            </a:r>
            <a:r>
              <a:rPr lang="ja-JP" altLang="en-US" spc="-110">
                <a:solidFill>
                  <a:srgbClr val="4C3B25"/>
                </a:solidFill>
                <a:latin typeface="MS Gothic" panose="020B0609070205080204" pitchFamily="49" charset="-128"/>
                <a:ea typeface="MS Gothic" panose="020B0609070205080204" pitchFamily="49" charset="-128"/>
                <a:cs typeface="ＭＳ ゴシック"/>
              </a:rPr>
              <a:t>申</a:t>
            </a:r>
            <a:r>
              <a:rPr lang="ja-JP" altLang="en-US" spc="-45">
                <a:solidFill>
                  <a:srgbClr val="4C3B25"/>
                </a:solidFill>
                <a:latin typeface="MS Gothic" panose="020B0609070205080204" pitchFamily="49" charset="-128"/>
                <a:ea typeface="MS Gothic" panose="020B0609070205080204" pitchFamily="49" charset="-128"/>
                <a:cs typeface="ＭＳ ゴシック"/>
              </a:rPr>
              <a:t>し</a:t>
            </a:r>
            <a:r>
              <a:rPr lang="ja-JP" altLang="en-US" spc="50">
                <a:solidFill>
                  <a:srgbClr val="4C3B25"/>
                </a:solidFill>
                <a:latin typeface="MS Gothic" panose="020B0609070205080204" pitchFamily="49" charset="-128"/>
                <a:ea typeface="MS Gothic" panose="020B0609070205080204" pitchFamily="49" charset="-128"/>
                <a:cs typeface="ＭＳ ゴシック"/>
              </a:rPr>
              <a:t>込</a:t>
            </a:r>
            <a:r>
              <a:rPr lang="ja-JP" altLang="en-US" spc="-35">
                <a:solidFill>
                  <a:srgbClr val="4C3B25"/>
                </a:solidFill>
                <a:latin typeface="MS Gothic" panose="020B0609070205080204" pitchFamily="49" charset="-128"/>
                <a:ea typeface="MS Gothic" panose="020B0609070205080204" pitchFamily="49" charset="-128"/>
                <a:cs typeface="ＭＳ ゴシック"/>
              </a:rPr>
              <a:t>み</a:t>
            </a:r>
            <a:r>
              <a:rPr lang="ja-JP" altLang="en-US" spc="10">
                <a:solidFill>
                  <a:srgbClr val="4C3B25"/>
                </a:solidFill>
                <a:latin typeface="MS Gothic" panose="020B0609070205080204" pitchFamily="49" charset="-128"/>
                <a:ea typeface="MS Gothic" panose="020B0609070205080204" pitchFamily="49" charset="-128"/>
                <a:cs typeface="ＭＳ ゴシック"/>
              </a:rPr>
              <a:t>方</a:t>
            </a:r>
            <a:r>
              <a:rPr lang="ja-JP" altLang="en-US" spc="85">
                <a:solidFill>
                  <a:srgbClr val="4C3B25"/>
                </a:solidFill>
                <a:latin typeface="MS Gothic" panose="020B0609070205080204" pitchFamily="49" charset="-128"/>
                <a:ea typeface="MS Gothic" panose="020B0609070205080204" pitchFamily="49" charset="-128"/>
                <a:cs typeface="ＭＳ ゴシック"/>
              </a:rPr>
              <a:t>法</a:t>
            </a:r>
            <a:r>
              <a:rPr lang="ja-JP" altLang="en-US" spc="-575">
                <a:solidFill>
                  <a:srgbClr val="DC6F81"/>
                </a:solidFill>
                <a:latin typeface="MS Gothic" panose="020B0609070205080204" pitchFamily="49" charset="-128"/>
                <a:ea typeface="MS Gothic" panose="020B0609070205080204" pitchFamily="49" charset="-128"/>
                <a:cs typeface="ＭＳ ゴシック"/>
              </a:rPr>
              <a:t>」</a:t>
            </a:r>
            <a:r>
              <a:rPr lang="ja-JP" altLang="en-US" spc="60">
                <a:solidFill>
                  <a:srgbClr val="4C3B25"/>
                </a:solidFill>
                <a:latin typeface="MS Gothic" panose="020B0609070205080204" pitchFamily="49" charset="-128"/>
                <a:ea typeface="MS Gothic" panose="020B0609070205080204" pitchFamily="49" charset="-128"/>
                <a:cs typeface="ＭＳ ゴシック"/>
              </a:rPr>
              <a:t>は</a:t>
            </a:r>
            <a:r>
              <a:rPr lang="ja-JP" altLang="en-US" spc="25">
                <a:solidFill>
                  <a:srgbClr val="4C3B25"/>
                </a:solidFill>
                <a:latin typeface="MS Gothic" panose="020B0609070205080204" pitchFamily="49" charset="-128"/>
                <a:ea typeface="MS Gothic" panose="020B0609070205080204" pitchFamily="49" charset="-128"/>
                <a:cs typeface="ＭＳ ゴシック"/>
              </a:rPr>
              <a:t>裏</a:t>
            </a:r>
            <a:r>
              <a:rPr lang="ja-JP" altLang="en-US" spc="-15">
                <a:solidFill>
                  <a:srgbClr val="4C3B25"/>
                </a:solidFill>
                <a:latin typeface="MS Gothic" panose="020B0609070205080204" pitchFamily="49" charset="-128"/>
                <a:ea typeface="MS Gothic" panose="020B0609070205080204" pitchFamily="49" charset="-128"/>
                <a:cs typeface="ＭＳ ゴシック"/>
              </a:rPr>
              <a:t>面</a:t>
            </a:r>
            <a:r>
              <a:rPr lang="ja-JP" altLang="en-US" spc="10">
                <a:solidFill>
                  <a:srgbClr val="4C3B25"/>
                </a:solidFill>
                <a:latin typeface="MS Gothic" panose="020B0609070205080204" pitchFamily="49" charset="-128"/>
                <a:ea typeface="MS Gothic" panose="020B0609070205080204" pitchFamily="49" charset="-128"/>
                <a:cs typeface="ＭＳ ゴシック"/>
              </a:rPr>
              <a:t>で</a:t>
            </a:r>
            <a:r>
              <a:rPr lang="ja-JP" altLang="en-US" spc="-90">
                <a:solidFill>
                  <a:srgbClr val="4C3B25"/>
                </a:solidFill>
                <a:latin typeface="MS Gothic" panose="020B0609070205080204" pitchFamily="49" charset="-128"/>
                <a:ea typeface="MS Gothic" panose="020B0609070205080204" pitchFamily="49" charset="-128"/>
                <a:cs typeface="ＭＳ ゴシック"/>
              </a:rPr>
              <a:t>チ</a:t>
            </a:r>
            <a:r>
              <a:rPr lang="ja-JP" altLang="en-US" spc="-155">
                <a:solidFill>
                  <a:srgbClr val="4C3B25"/>
                </a:solidFill>
                <a:latin typeface="MS Gothic" panose="020B0609070205080204" pitchFamily="49" charset="-128"/>
                <a:ea typeface="MS Gothic" panose="020B0609070205080204" pitchFamily="49" charset="-128"/>
                <a:cs typeface="ＭＳ ゴシック"/>
              </a:rPr>
              <a:t>ェ</a:t>
            </a:r>
            <a:r>
              <a:rPr lang="ja-JP" altLang="en-US" spc="-65">
                <a:solidFill>
                  <a:srgbClr val="4C3B25"/>
                </a:solidFill>
                <a:latin typeface="MS Gothic" panose="020B0609070205080204" pitchFamily="49" charset="-128"/>
                <a:ea typeface="MS Gothic" panose="020B0609070205080204" pitchFamily="49" charset="-128"/>
                <a:cs typeface="ＭＳ ゴシック"/>
              </a:rPr>
              <a:t>ッ</a:t>
            </a:r>
            <a:r>
              <a:rPr lang="ja-JP" altLang="en-US" spc="-290">
                <a:solidFill>
                  <a:srgbClr val="4C3B25"/>
                </a:solidFill>
                <a:latin typeface="MS Gothic" panose="020B0609070205080204" pitchFamily="49" charset="-128"/>
                <a:ea typeface="MS Gothic" panose="020B0609070205080204" pitchFamily="49" charset="-128"/>
                <a:cs typeface="ＭＳ ゴシック"/>
              </a:rPr>
              <a:t>ク！</a:t>
            </a:r>
            <a:endParaRPr lang="ja-JP" altLang="en-US" dirty="0">
              <a:latin typeface="MS Gothic" panose="020B0609070205080204" pitchFamily="49" charset="-128"/>
              <a:ea typeface="MS Gothic" panose="020B0609070205080204" pitchFamily="49" charset="-128"/>
              <a:cs typeface="ＭＳ ゴシック"/>
            </a:endParaRPr>
          </a:p>
        </p:txBody>
      </p:sp>
      <p:sp>
        <p:nvSpPr>
          <p:cNvPr id="30" name="object 34">
            <a:extLst>
              <a:ext uri="{FF2B5EF4-FFF2-40B4-BE49-F238E27FC236}">
                <a16:creationId xmlns="" xmlns:a16="http://schemas.microsoft.com/office/drawing/2014/main" id="{DA2C5476-70EB-B040-863E-214C19224E92}"/>
              </a:ext>
            </a:extLst>
          </p:cNvPr>
          <p:cNvSpPr txBox="1"/>
          <p:nvPr/>
        </p:nvSpPr>
        <p:spPr>
          <a:xfrm>
            <a:off x="1296600" y="5248204"/>
            <a:ext cx="2691477" cy="372521"/>
          </a:xfrm>
          <a:prstGeom prst="rect">
            <a:avLst/>
          </a:prstGeom>
        </p:spPr>
        <p:txBody>
          <a:bodyPr vert="horz" wrap="square" lIns="0" tIns="13826" rIns="0" bIns="0" rtlCol="0">
            <a:spAutoFit/>
          </a:bodyPr>
          <a:lstStyle/>
          <a:p>
            <a:pPr marR="5531" indent="-62219">
              <a:lnSpc>
                <a:spcPct val="112799"/>
              </a:lnSpc>
            </a:pPr>
            <a:r>
              <a:rPr sz="1100" dirty="0">
                <a:solidFill>
                  <a:srgbClr val="221815"/>
                </a:solidFill>
                <a:latin typeface="MS Gothic" panose="020B0609070205080204" pitchFamily="49" charset="-128"/>
                <a:ea typeface="MS Gothic" panose="020B0609070205080204" pitchFamily="49" charset="-128"/>
                <a:cs typeface="ＭＳ ゴシック"/>
              </a:rPr>
              <a:t>「やや高血糖</a:t>
            </a:r>
            <a:r>
              <a:rPr sz="1100" spc="-490" dirty="0">
                <a:solidFill>
                  <a:srgbClr val="221815"/>
                </a:solidFill>
                <a:latin typeface="MS Gothic" panose="020B0609070205080204" pitchFamily="49" charset="-128"/>
                <a:ea typeface="MS Gothic" panose="020B0609070205080204" pitchFamily="49" charset="-128"/>
                <a:cs typeface="ＭＳ ゴシック"/>
              </a:rPr>
              <a:t>」〜</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「糖</a:t>
            </a:r>
            <a:r>
              <a:rPr sz="1100" dirty="0">
                <a:solidFill>
                  <a:srgbClr val="221815"/>
                </a:solidFill>
                <a:latin typeface="MS Gothic" panose="020B0609070205080204" pitchFamily="49" charset="-128"/>
                <a:ea typeface="MS Gothic" panose="020B0609070205080204" pitchFamily="49" charset="-128"/>
                <a:cs typeface="ＭＳ ゴシック"/>
              </a:rPr>
              <a:t>尿病合併症の危険が</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　</a:t>
            </a:r>
            <a:r>
              <a:rPr sz="1100" dirty="0">
                <a:solidFill>
                  <a:srgbClr val="221815"/>
                </a:solidFill>
                <a:latin typeface="MS Gothic" panose="020B0609070205080204" pitchFamily="49" charset="-128"/>
                <a:ea typeface="MS Gothic" panose="020B0609070205080204" pitchFamily="49" charset="-128"/>
                <a:cs typeface="ＭＳ ゴシック"/>
              </a:rPr>
              <a:t>高い</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a:t>
            </a:r>
            <a:r>
              <a:rPr sz="1100" dirty="0">
                <a:solidFill>
                  <a:srgbClr val="221815"/>
                </a:solidFill>
                <a:latin typeface="MS Gothic" panose="020B0609070205080204" pitchFamily="49" charset="-128"/>
                <a:ea typeface="MS Gothic" panose="020B0609070205080204" pitchFamily="49" charset="-128"/>
                <a:cs typeface="ＭＳ ゴシック"/>
              </a:rPr>
              <a:t>方を対象にご案内しています。</a:t>
            </a:r>
            <a:endParaRPr sz="1100" dirty="0">
              <a:latin typeface="MS Gothic" panose="020B0609070205080204" pitchFamily="49" charset="-128"/>
              <a:ea typeface="MS Gothic" panose="020B0609070205080204" pitchFamily="49" charset="-128"/>
              <a:cs typeface="ＭＳ ゴシック"/>
            </a:endParaRPr>
          </a:p>
        </p:txBody>
      </p:sp>
      <p:sp>
        <p:nvSpPr>
          <p:cNvPr id="31" name="object 24">
            <a:extLst>
              <a:ext uri="{FF2B5EF4-FFF2-40B4-BE49-F238E27FC236}">
                <a16:creationId xmlns="" xmlns:a16="http://schemas.microsoft.com/office/drawing/2014/main" id="{59C3A2CD-5955-9A46-B10C-4FE51BFE31A1}"/>
              </a:ext>
            </a:extLst>
          </p:cNvPr>
          <p:cNvSpPr/>
          <p:nvPr/>
        </p:nvSpPr>
        <p:spPr>
          <a:xfrm>
            <a:off x="1296600" y="5167623"/>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2" name="object 22">
            <a:extLst>
              <a:ext uri="{FF2B5EF4-FFF2-40B4-BE49-F238E27FC236}">
                <a16:creationId xmlns="" xmlns:a16="http://schemas.microsoft.com/office/drawing/2014/main" id="{F6381BBE-5EB3-9841-B4BA-B0D4D826D7AE}"/>
              </a:ext>
            </a:extLst>
          </p:cNvPr>
          <p:cNvSpPr txBox="1"/>
          <p:nvPr/>
        </p:nvSpPr>
        <p:spPr>
          <a:xfrm>
            <a:off x="1296600" y="4816754"/>
            <a:ext cx="2712218" cy="283411"/>
          </a:xfrm>
          <a:prstGeom prst="rect">
            <a:avLst/>
          </a:prstGeom>
        </p:spPr>
        <p:txBody>
          <a:bodyPr vert="horz" wrap="square" lIns="0" tIns="13970" rIns="0" bIns="0" rtlCol="0">
            <a:spAutoFit/>
          </a:bodyPr>
          <a:lstStyle/>
          <a:p>
            <a:pPr>
              <a:lnSpc>
                <a:spcPct val="100000"/>
              </a:lnSpc>
            </a:pPr>
            <a:r>
              <a:rPr sz="1750" b="1" spc="-35" dirty="0">
                <a:solidFill>
                  <a:srgbClr val="4C3B25"/>
                </a:solidFill>
                <a:latin typeface="MS Gothic" panose="020B0609070205080204" pitchFamily="49" charset="-128"/>
                <a:ea typeface="MS Gothic" panose="020B0609070205080204" pitchFamily="49" charset="-128"/>
                <a:cs typeface="ＭＳ 明朝"/>
              </a:rPr>
              <a:t>な</a:t>
            </a:r>
            <a:r>
              <a:rPr sz="1750" b="1" spc="-130" dirty="0">
                <a:solidFill>
                  <a:srgbClr val="4C3B25"/>
                </a:solidFill>
                <a:latin typeface="MS Gothic" panose="020B0609070205080204" pitchFamily="49" charset="-128"/>
                <a:ea typeface="MS Gothic" panose="020B0609070205080204" pitchFamily="49" charset="-128"/>
                <a:cs typeface="ＭＳ 明朝"/>
              </a:rPr>
              <a:t>ん</a:t>
            </a:r>
            <a:r>
              <a:rPr sz="1750" b="1" spc="-145" dirty="0">
                <a:solidFill>
                  <a:srgbClr val="4C3B25"/>
                </a:solidFill>
                <a:latin typeface="MS Gothic" panose="020B0609070205080204" pitchFamily="49" charset="-128"/>
                <a:ea typeface="MS Gothic" panose="020B0609070205080204" pitchFamily="49" charset="-128"/>
                <a:cs typeface="ＭＳ 明朝"/>
              </a:rPr>
              <a:t>で</a:t>
            </a:r>
            <a:r>
              <a:rPr sz="1750" b="1" spc="-25" dirty="0">
                <a:solidFill>
                  <a:srgbClr val="4C3B25"/>
                </a:solidFill>
                <a:latin typeface="MS Gothic" panose="020B0609070205080204" pitchFamily="49" charset="-128"/>
                <a:ea typeface="MS Gothic" panose="020B0609070205080204" pitchFamily="49" charset="-128"/>
                <a:cs typeface="ＭＳ 明朝"/>
              </a:rPr>
              <a:t>こ</a:t>
            </a:r>
            <a:r>
              <a:rPr sz="1750" b="1" spc="-15" dirty="0">
                <a:solidFill>
                  <a:srgbClr val="4C3B25"/>
                </a:solidFill>
                <a:latin typeface="MS Gothic" panose="020B0609070205080204" pitchFamily="49" charset="-128"/>
                <a:ea typeface="MS Gothic" panose="020B0609070205080204" pitchFamily="49" charset="-128"/>
                <a:cs typeface="ＭＳ 明朝"/>
              </a:rPr>
              <a:t>れ</a:t>
            </a:r>
            <a:r>
              <a:rPr sz="1750" b="1" spc="-50" dirty="0">
                <a:solidFill>
                  <a:srgbClr val="4C3B25"/>
                </a:solidFill>
                <a:latin typeface="MS Gothic" panose="020B0609070205080204" pitchFamily="49" charset="-128"/>
                <a:ea typeface="MS Gothic" panose="020B0609070205080204" pitchFamily="49" charset="-128"/>
                <a:cs typeface="ＭＳ 明朝"/>
              </a:rPr>
              <a:t>が届</a:t>
            </a:r>
            <a:r>
              <a:rPr sz="1750" b="1" spc="-85" dirty="0">
                <a:solidFill>
                  <a:srgbClr val="4C3B25"/>
                </a:solidFill>
                <a:latin typeface="MS Gothic" panose="020B0609070205080204" pitchFamily="49" charset="-128"/>
                <a:ea typeface="MS Gothic" panose="020B0609070205080204" pitchFamily="49" charset="-128"/>
                <a:cs typeface="ＭＳ 明朝"/>
              </a:rPr>
              <a:t>い</a:t>
            </a:r>
            <a:r>
              <a:rPr sz="1750" b="1" spc="-110" dirty="0">
                <a:solidFill>
                  <a:srgbClr val="4C3B25"/>
                </a:solidFill>
                <a:latin typeface="MS Gothic" panose="020B0609070205080204" pitchFamily="49" charset="-128"/>
                <a:ea typeface="MS Gothic" panose="020B0609070205080204" pitchFamily="49" charset="-128"/>
                <a:cs typeface="ＭＳ 明朝"/>
              </a:rPr>
              <a:t>た</a:t>
            </a:r>
            <a:r>
              <a:rPr sz="1750" b="1" spc="-25" dirty="0">
                <a:solidFill>
                  <a:srgbClr val="4C3B25"/>
                </a:solidFill>
                <a:latin typeface="MS Gothic" panose="020B0609070205080204" pitchFamily="49" charset="-128"/>
                <a:ea typeface="MS Gothic" panose="020B0609070205080204" pitchFamily="49" charset="-128"/>
                <a:cs typeface="ＭＳ 明朝"/>
              </a:rPr>
              <a:t>の</a:t>
            </a:r>
            <a:r>
              <a:rPr lang="ja-JP" altLang="en-US" sz="1750" b="1" spc="-25" dirty="0">
                <a:solidFill>
                  <a:srgbClr val="4C3B25"/>
                </a:solidFill>
                <a:latin typeface="MS Gothic" panose="020B0609070205080204" pitchFamily="49" charset="-128"/>
                <a:ea typeface="MS Gothic" panose="020B0609070205080204" pitchFamily="49" charset="-128"/>
                <a:cs typeface="ＭＳ 明朝"/>
              </a:rPr>
              <a:t>？</a:t>
            </a:r>
            <a:endParaRPr sz="1750" b="1" dirty="0">
              <a:latin typeface="MS Gothic" panose="020B0609070205080204" pitchFamily="49" charset="-128"/>
              <a:ea typeface="MS Gothic" panose="020B0609070205080204" pitchFamily="49" charset="-128"/>
              <a:cs typeface="ＭＳ 明朝"/>
            </a:endParaRPr>
          </a:p>
        </p:txBody>
      </p:sp>
      <p:sp>
        <p:nvSpPr>
          <p:cNvPr id="33" name="object 34">
            <a:extLst>
              <a:ext uri="{FF2B5EF4-FFF2-40B4-BE49-F238E27FC236}">
                <a16:creationId xmlns="" xmlns:a16="http://schemas.microsoft.com/office/drawing/2014/main" id="{5DB5D831-9502-134C-B4FE-C52ECAF5956D}"/>
              </a:ext>
            </a:extLst>
          </p:cNvPr>
          <p:cNvSpPr txBox="1"/>
          <p:nvPr/>
        </p:nvSpPr>
        <p:spPr>
          <a:xfrm>
            <a:off x="1296600" y="6320651"/>
            <a:ext cx="2691477" cy="767885"/>
          </a:xfrm>
          <a:prstGeom prst="rect">
            <a:avLst/>
          </a:prstGeom>
        </p:spPr>
        <p:txBody>
          <a:bodyPr vert="horz" wrap="square" lIns="0" tIns="13826" rIns="0" bIns="0" rtlCol="0">
            <a:spAutoFit/>
          </a:bodyPr>
          <a:lstStyle/>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今回は期間限定のご招待で、来年以降の　　実施は未定です。また、高血糖が長く続</a:t>
            </a:r>
          </a:p>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くほど動脈硬化などが進行しますので、　取り組み始めるなら今です。</a:t>
            </a:r>
            <a:endParaRPr lang="ja-JP" altLang="en-US" sz="1100" dirty="0">
              <a:latin typeface="ＭＳ ゴシック" pitchFamily="49" charset="-128"/>
              <a:ea typeface="ＭＳ ゴシック" pitchFamily="49" charset="-128"/>
              <a:cs typeface="ＭＳ ゴシック"/>
            </a:endParaRPr>
          </a:p>
        </p:txBody>
      </p:sp>
      <p:sp>
        <p:nvSpPr>
          <p:cNvPr id="34" name="object 24">
            <a:extLst>
              <a:ext uri="{FF2B5EF4-FFF2-40B4-BE49-F238E27FC236}">
                <a16:creationId xmlns="" xmlns:a16="http://schemas.microsoft.com/office/drawing/2014/main" id="{3B9C5ECA-D9BF-7944-BD57-6C2F7CB80CB6}"/>
              </a:ext>
            </a:extLst>
          </p:cNvPr>
          <p:cNvSpPr/>
          <p:nvPr/>
        </p:nvSpPr>
        <p:spPr>
          <a:xfrm>
            <a:off x="1296600" y="6240070"/>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5" name="object 22">
            <a:extLst>
              <a:ext uri="{FF2B5EF4-FFF2-40B4-BE49-F238E27FC236}">
                <a16:creationId xmlns="" xmlns:a16="http://schemas.microsoft.com/office/drawing/2014/main" id="{24DA0641-F7C4-0B44-826C-3A8D1A59A562}"/>
              </a:ext>
            </a:extLst>
          </p:cNvPr>
          <p:cNvSpPr txBox="1"/>
          <p:nvPr/>
        </p:nvSpPr>
        <p:spPr>
          <a:xfrm>
            <a:off x="1296600" y="5889201"/>
            <a:ext cx="2712218" cy="283411"/>
          </a:xfrm>
          <a:prstGeom prst="rect">
            <a:avLst/>
          </a:prstGeom>
        </p:spPr>
        <p:txBody>
          <a:bodyPr vert="horz" wrap="square" lIns="0" tIns="13970" rIns="0" bIns="0" rtlCol="0">
            <a:spAutoFit/>
          </a:bodyPr>
          <a:lstStyle/>
          <a:p>
            <a:pPr marL="12700">
              <a:lnSpc>
                <a:spcPct val="100000"/>
              </a:lnSpc>
              <a:spcBef>
                <a:spcPts val="110"/>
              </a:spcBef>
            </a:pPr>
            <a:r>
              <a:rPr lang="ja-JP" altLang="en-US" sz="1750" b="1" spc="110">
                <a:solidFill>
                  <a:srgbClr val="4C3B25"/>
                </a:solidFill>
                <a:latin typeface="MS Gothic" panose="020B0609070205080204" pitchFamily="49" charset="-128"/>
                <a:ea typeface="MS Gothic" panose="020B0609070205080204" pitchFamily="49" charset="-128"/>
                <a:cs typeface="ＭＳ 明朝"/>
              </a:rPr>
              <a:t>今</a:t>
            </a:r>
            <a:r>
              <a:rPr lang="ja-JP" altLang="en-US" sz="1750" b="1" spc="-760">
                <a:solidFill>
                  <a:srgbClr val="4C3B25"/>
                </a:solidFill>
                <a:latin typeface="MS Gothic" panose="020B0609070205080204" pitchFamily="49" charset="-128"/>
                <a:ea typeface="MS Gothic" panose="020B0609070205080204" pitchFamily="49" charset="-128"/>
                <a:cs typeface="ＭＳ 明朝"/>
              </a:rPr>
              <a:t>、</a:t>
            </a:r>
            <a:r>
              <a:rPr lang="ja-JP" altLang="en-US" sz="1750" b="1" spc="-150">
                <a:solidFill>
                  <a:srgbClr val="4C3B25"/>
                </a:solidFill>
                <a:latin typeface="MS Gothic" panose="020B0609070205080204" pitchFamily="49" charset="-128"/>
                <a:ea typeface="MS Gothic" panose="020B0609070205080204" pitchFamily="49" charset="-128"/>
                <a:cs typeface="ＭＳ 明朝"/>
              </a:rPr>
              <a:t>忙</a:t>
            </a:r>
            <a:r>
              <a:rPr lang="ja-JP" altLang="en-US" sz="1750" b="1" spc="-35">
                <a:solidFill>
                  <a:srgbClr val="4C3B25"/>
                </a:solidFill>
                <a:latin typeface="MS Gothic" panose="020B0609070205080204" pitchFamily="49" charset="-128"/>
                <a:ea typeface="MS Gothic" panose="020B0609070205080204" pitchFamily="49" charset="-128"/>
                <a:cs typeface="ＭＳ 明朝"/>
              </a:rPr>
              <a:t>し</a:t>
            </a:r>
            <a:r>
              <a:rPr lang="ja-JP" altLang="en-US" sz="1750" b="1" spc="-85">
                <a:solidFill>
                  <a:srgbClr val="4C3B25"/>
                </a:solidFill>
                <a:latin typeface="MS Gothic" panose="020B0609070205080204" pitchFamily="49" charset="-128"/>
                <a:ea typeface="MS Gothic" panose="020B0609070205080204" pitchFamily="49" charset="-128"/>
                <a:cs typeface="ＭＳ 明朝"/>
              </a:rPr>
              <a:t>いん</a:t>
            </a:r>
            <a:r>
              <a:rPr lang="ja-JP" altLang="en-US" sz="1750" b="1" spc="-10">
                <a:solidFill>
                  <a:srgbClr val="4C3B25"/>
                </a:solidFill>
                <a:latin typeface="MS Gothic" panose="020B0609070205080204" pitchFamily="49" charset="-128"/>
                <a:ea typeface="MS Gothic" panose="020B0609070205080204" pitchFamily="49" charset="-128"/>
                <a:cs typeface="ＭＳ 明朝"/>
              </a:rPr>
              <a:t>だ</a:t>
            </a:r>
            <a:r>
              <a:rPr lang="ja-JP" altLang="en-US" sz="1750" b="1" spc="-260">
                <a:solidFill>
                  <a:srgbClr val="4C3B25"/>
                </a:solidFill>
                <a:latin typeface="MS Gothic" panose="020B0609070205080204" pitchFamily="49" charset="-128"/>
                <a:ea typeface="MS Gothic" panose="020B0609070205080204" pitchFamily="49" charset="-128"/>
                <a:cs typeface="ＭＳ 明朝"/>
              </a:rPr>
              <a:t>け</a:t>
            </a:r>
            <a:r>
              <a:rPr lang="ja-JP" altLang="en-US" sz="1750" b="1" spc="-320">
                <a:solidFill>
                  <a:srgbClr val="4C3B25"/>
                </a:solidFill>
                <a:latin typeface="MS Gothic" panose="020B0609070205080204" pitchFamily="49" charset="-128"/>
                <a:ea typeface="MS Gothic" panose="020B0609070205080204" pitchFamily="49" charset="-128"/>
                <a:cs typeface="ＭＳ 明朝"/>
              </a:rPr>
              <a:t>ど</a:t>
            </a:r>
            <a:r>
              <a:rPr lang="ja-JP" altLang="en-US" sz="1750" b="1" spc="-760">
                <a:solidFill>
                  <a:srgbClr val="4C3B25"/>
                </a:solidFill>
                <a:latin typeface="MS Gothic" panose="020B0609070205080204" pitchFamily="49" charset="-128"/>
                <a:ea typeface="MS Gothic" panose="020B0609070205080204" pitchFamily="49" charset="-128"/>
                <a:cs typeface="ＭＳ 明朝"/>
              </a:rPr>
              <a:t>・・・</a:t>
            </a:r>
            <a:endParaRPr lang="ja-JP" altLang="en-US" sz="1750" b="1" dirty="0">
              <a:latin typeface="MS Gothic" panose="020B0609070205080204" pitchFamily="49" charset="-128"/>
              <a:ea typeface="MS Gothic" panose="020B0609070205080204" pitchFamily="49" charset="-128"/>
              <a:cs typeface="ＭＳ 明朝"/>
            </a:endParaRPr>
          </a:p>
        </p:txBody>
      </p:sp>
      <p:sp>
        <p:nvSpPr>
          <p:cNvPr id="36" name="object 34">
            <a:extLst>
              <a:ext uri="{FF2B5EF4-FFF2-40B4-BE49-F238E27FC236}">
                <a16:creationId xmlns="" xmlns:a16="http://schemas.microsoft.com/office/drawing/2014/main" id="{A9C2229A-658D-9849-BCB0-ECA497B95A7D}"/>
              </a:ext>
            </a:extLst>
          </p:cNvPr>
          <p:cNvSpPr txBox="1"/>
          <p:nvPr/>
        </p:nvSpPr>
        <p:spPr>
          <a:xfrm>
            <a:off x="2198913" y="7891921"/>
            <a:ext cx="5058395" cy="365339"/>
          </a:xfrm>
          <a:prstGeom prst="rect">
            <a:avLst/>
          </a:prstGeom>
        </p:spPr>
        <p:txBody>
          <a:bodyPr vert="horz" wrap="square" lIns="0" tIns="13826" rIns="0" bIns="0" rtlCol="0">
            <a:spAutoFit/>
          </a:bodyPr>
          <a:lstStyle/>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万が一、根拠のない方法で生活改善を取り組まれている場合、健康状態が改善されないだけでなく、 数年後に重症化する恐れがあります。</a:t>
            </a:r>
            <a:endParaRPr lang="ja-JP" altLang="en-US" sz="1100" dirty="0">
              <a:latin typeface="MS Gothic" panose="020B0609070205080204" pitchFamily="49" charset="-128"/>
              <a:ea typeface="MS Gothic" panose="020B0609070205080204" pitchFamily="49" charset="-128"/>
              <a:cs typeface="ＭＳ ゴシック"/>
            </a:endParaRPr>
          </a:p>
        </p:txBody>
      </p:sp>
      <p:sp>
        <p:nvSpPr>
          <p:cNvPr id="37" name="object 24">
            <a:extLst>
              <a:ext uri="{FF2B5EF4-FFF2-40B4-BE49-F238E27FC236}">
                <a16:creationId xmlns="" xmlns:a16="http://schemas.microsoft.com/office/drawing/2014/main" id="{1459BAE7-2C1A-834D-A248-1E6D7C835989}"/>
              </a:ext>
            </a:extLst>
          </p:cNvPr>
          <p:cNvSpPr/>
          <p:nvPr/>
        </p:nvSpPr>
        <p:spPr>
          <a:xfrm>
            <a:off x="2198913" y="7811340"/>
            <a:ext cx="4959041" cy="108536"/>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8" name="object 22">
            <a:extLst>
              <a:ext uri="{FF2B5EF4-FFF2-40B4-BE49-F238E27FC236}">
                <a16:creationId xmlns="" xmlns:a16="http://schemas.microsoft.com/office/drawing/2014/main" id="{25B4067B-C6AC-E847-BB76-43AA5C40BB0A}"/>
              </a:ext>
            </a:extLst>
          </p:cNvPr>
          <p:cNvSpPr txBox="1"/>
          <p:nvPr/>
        </p:nvSpPr>
        <p:spPr>
          <a:xfrm>
            <a:off x="2198913" y="7210100"/>
            <a:ext cx="5110908" cy="573747"/>
          </a:xfrm>
          <a:prstGeom prst="rect">
            <a:avLst/>
          </a:prstGeom>
        </p:spPr>
        <p:txBody>
          <a:bodyPr vert="horz" wrap="square" lIns="0" tIns="13970" rIns="0" bIns="0" rtlCol="0">
            <a:spAutoFit/>
          </a:bodyPr>
          <a:lstStyle/>
          <a:p>
            <a:pPr marL="12700" marR="5080">
              <a:lnSpc>
                <a:spcPct val="107900"/>
              </a:lnSpc>
              <a:spcBef>
                <a:spcPts val="95"/>
              </a:spcBef>
            </a:pPr>
            <a:r>
              <a:rPr lang="ja-JP" altLang="en-US" sz="1750" b="1" spc="15">
                <a:solidFill>
                  <a:srgbClr val="4C3B25"/>
                </a:solidFill>
                <a:latin typeface="MS Gothic" panose="020B0609070205080204" pitchFamily="49" charset="-128"/>
                <a:ea typeface="MS Gothic" panose="020B0609070205080204" pitchFamily="49" charset="-128"/>
                <a:cs typeface="ＭＳ 明朝"/>
              </a:rPr>
              <a:t>自分一人でも</a:t>
            </a:r>
          </a:p>
          <a:p>
            <a:pPr marL="12700" marR="5080">
              <a:lnSpc>
                <a:spcPct val="107900"/>
              </a:lnSpc>
              <a:spcBef>
                <a:spcPts val="95"/>
              </a:spcBef>
            </a:pPr>
            <a:r>
              <a:rPr lang="ja-JP" altLang="en-US" sz="1750" b="1" spc="15">
                <a:solidFill>
                  <a:srgbClr val="4C3B25"/>
                </a:solidFill>
                <a:latin typeface="MS Gothic" panose="020B0609070205080204" pitchFamily="49" charset="-128"/>
                <a:ea typeface="MS Gothic" panose="020B0609070205080204" pitchFamily="49" charset="-128"/>
                <a:cs typeface="ＭＳ 明朝"/>
              </a:rPr>
              <a:t>改善できるんじゃないの？</a:t>
            </a:r>
            <a:endParaRPr lang="ja-JP" altLang="en-US" sz="1750" b="1" dirty="0">
              <a:latin typeface="MS Gothic" panose="020B0609070205080204" pitchFamily="49" charset="-128"/>
              <a:ea typeface="MS Gothic" panose="020B0609070205080204" pitchFamily="49" charset="-128"/>
              <a:cs typeface="ＭＳ 明朝"/>
            </a:endParaRPr>
          </a:p>
        </p:txBody>
      </p:sp>
      <p:sp>
        <p:nvSpPr>
          <p:cNvPr id="39" name="正方形/長方形 38">
            <a:extLst>
              <a:ext uri="{FF2B5EF4-FFF2-40B4-BE49-F238E27FC236}">
                <a16:creationId xmlns="" xmlns:a16="http://schemas.microsoft.com/office/drawing/2014/main" id="{3C72B737-8E2E-BE46-B8B3-B43438DC8C11}"/>
              </a:ext>
            </a:extLst>
          </p:cNvPr>
          <p:cNvSpPr/>
          <p:nvPr/>
        </p:nvSpPr>
        <p:spPr>
          <a:xfrm>
            <a:off x="5706534" y="5553868"/>
            <a:ext cx="699644" cy="415498"/>
          </a:xfrm>
          <a:prstGeom prst="rect">
            <a:avLst/>
          </a:prstGeom>
        </p:spPr>
        <p:txBody>
          <a:bodyPr wrap="square">
            <a:spAutoFit/>
          </a:bodyPr>
          <a:lstStyle/>
          <a:p>
            <a:r>
              <a:rPr sz="1050" spc="30" dirty="0">
                <a:solidFill>
                  <a:srgbClr val="4C3B25"/>
                </a:solidFill>
                <a:latin typeface="ＭＳ ゴシック"/>
                <a:cs typeface="ＭＳ ゴシック"/>
              </a:rPr>
              <a:t>5.5〜</a:t>
            </a:r>
            <a:endParaRPr sz="1050" dirty="0">
              <a:latin typeface="ＭＳ ゴシック"/>
              <a:cs typeface="ＭＳ ゴシック"/>
            </a:endParaRPr>
          </a:p>
          <a:p>
            <a:r>
              <a:rPr sz="1050" spc="30" dirty="0">
                <a:solidFill>
                  <a:srgbClr val="4C3B25"/>
                </a:solidFill>
                <a:latin typeface="ＭＳ ゴシック"/>
                <a:cs typeface="ＭＳ ゴシック"/>
              </a:rPr>
              <a:t>6.4％</a:t>
            </a:r>
            <a:endParaRPr sz="1050" dirty="0">
              <a:latin typeface="ＭＳ ゴシック"/>
              <a:cs typeface="ＭＳ ゴシック"/>
            </a:endParaRPr>
          </a:p>
        </p:txBody>
      </p:sp>
      <p:sp>
        <p:nvSpPr>
          <p:cNvPr id="40" name="正方形/長方形 39">
            <a:extLst>
              <a:ext uri="{FF2B5EF4-FFF2-40B4-BE49-F238E27FC236}">
                <a16:creationId xmlns="" xmlns:a16="http://schemas.microsoft.com/office/drawing/2014/main" id="{3F67A6BF-F041-634E-BC59-98A93522A8EF}"/>
              </a:ext>
            </a:extLst>
          </p:cNvPr>
          <p:cNvSpPr/>
          <p:nvPr/>
        </p:nvSpPr>
        <p:spPr>
          <a:xfrm>
            <a:off x="5666105" y="6074088"/>
            <a:ext cx="740073" cy="415498"/>
          </a:xfrm>
          <a:prstGeom prst="rect">
            <a:avLst/>
          </a:prstGeom>
        </p:spPr>
        <p:txBody>
          <a:bodyPr wrap="square">
            <a:spAutoFit/>
          </a:bodyPr>
          <a:lstStyle/>
          <a:p>
            <a:r>
              <a:rPr sz="1050" spc="30" dirty="0">
                <a:solidFill>
                  <a:srgbClr val="4C3B25"/>
                </a:solidFill>
                <a:latin typeface="ＭＳ ゴシック"/>
                <a:cs typeface="ＭＳ ゴシック"/>
              </a:rPr>
              <a:t>6.5％</a:t>
            </a:r>
            <a:endParaRPr sz="1050" dirty="0">
              <a:latin typeface="ＭＳ ゴシック"/>
              <a:cs typeface="ＭＳ ゴシック"/>
            </a:endParaRPr>
          </a:p>
          <a:p>
            <a:r>
              <a:rPr sz="1050" spc="30" dirty="0">
                <a:solidFill>
                  <a:srgbClr val="4C3B25"/>
                </a:solidFill>
                <a:latin typeface="ＭＳ ゴシック"/>
                <a:cs typeface="ＭＳ ゴシック"/>
              </a:rPr>
              <a:t>以上</a:t>
            </a:r>
            <a:endParaRPr sz="1050" dirty="0">
              <a:latin typeface="ＭＳ ゴシック"/>
              <a:cs typeface="ＭＳ ゴシック"/>
            </a:endParaRPr>
          </a:p>
        </p:txBody>
      </p:sp>
      <p:sp>
        <p:nvSpPr>
          <p:cNvPr id="41" name="正方形/長方形 40">
            <a:extLst>
              <a:ext uri="{FF2B5EF4-FFF2-40B4-BE49-F238E27FC236}">
                <a16:creationId xmlns="" xmlns:a16="http://schemas.microsoft.com/office/drawing/2014/main" id="{67199AA4-B566-0648-860D-74C31FA5027C}"/>
              </a:ext>
            </a:extLst>
          </p:cNvPr>
          <p:cNvSpPr/>
          <p:nvPr/>
        </p:nvSpPr>
        <p:spPr>
          <a:xfrm>
            <a:off x="6556920" y="5553868"/>
            <a:ext cx="1003141" cy="415498"/>
          </a:xfrm>
          <a:prstGeom prst="rect">
            <a:avLst/>
          </a:prstGeom>
        </p:spPr>
        <p:txBody>
          <a:bodyPr wrap="square">
            <a:spAutoFit/>
          </a:bodyPr>
          <a:lstStyle/>
          <a:p>
            <a:r>
              <a:rPr sz="1050" spc="30" dirty="0">
                <a:solidFill>
                  <a:srgbClr val="4C3B25"/>
                </a:solidFill>
                <a:latin typeface="ＭＳ ゴシック"/>
                <a:cs typeface="ＭＳ ゴシック"/>
              </a:rPr>
              <a:t>110〜</a:t>
            </a:r>
            <a:endParaRPr lang="en-US" altLang="ja-JP" sz="1050" dirty="0">
              <a:latin typeface="ＭＳ ゴシック"/>
              <a:cs typeface="ＭＳ ゴシック"/>
            </a:endParaRPr>
          </a:p>
          <a:p>
            <a:r>
              <a:rPr sz="1050" spc="30" dirty="0">
                <a:solidFill>
                  <a:srgbClr val="4C3B25"/>
                </a:solidFill>
                <a:latin typeface="ＭＳ ゴシック"/>
                <a:cs typeface="ＭＳ ゴシック"/>
              </a:rPr>
              <a:t>125mg/dl</a:t>
            </a:r>
            <a:endParaRPr sz="1050" dirty="0">
              <a:latin typeface="ＭＳ ゴシック"/>
              <a:cs typeface="ＭＳ ゴシック"/>
            </a:endParaRPr>
          </a:p>
        </p:txBody>
      </p:sp>
      <p:sp>
        <p:nvSpPr>
          <p:cNvPr id="42" name="正方形/長方形 41">
            <a:extLst>
              <a:ext uri="{FF2B5EF4-FFF2-40B4-BE49-F238E27FC236}">
                <a16:creationId xmlns="" xmlns:a16="http://schemas.microsoft.com/office/drawing/2014/main" id="{86BBF5B6-3E60-4C43-ABFD-C58EA27056DC}"/>
              </a:ext>
            </a:extLst>
          </p:cNvPr>
          <p:cNvSpPr/>
          <p:nvPr/>
        </p:nvSpPr>
        <p:spPr>
          <a:xfrm>
            <a:off x="6552237" y="6074088"/>
            <a:ext cx="1007437" cy="415498"/>
          </a:xfrm>
          <a:prstGeom prst="rect">
            <a:avLst/>
          </a:prstGeom>
        </p:spPr>
        <p:txBody>
          <a:bodyPr wrap="square">
            <a:spAutoFit/>
          </a:bodyPr>
          <a:lstStyle/>
          <a:p>
            <a:pPr marR="99060" indent="635"/>
            <a:r>
              <a:rPr sz="1050" spc="35" dirty="0">
                <a:solidFill>
                  <a:srgbClr val="4C3B25"/>
                </a:solidFill>
                <a:latin typeface="ＭＳ ゴシック"/>
                <a:cs typeface="ＭＳ ゴシック"/>
              </a:rPr>
              <a:t>126mg/dl</a:t>
            </a:r>
            <a:endParaRPr lang="en-US" altLang="ja-JP" sz="1050" spc="35" dirty="0">
              <a:solidFill>
                <a:srgbClr val="4C3B25"/>
              </a:solidFill>
              <a:latin typeface="ＭＳ ゴシック"/>
              <a:cs typeface="ＭＳ ゴシック"/>
            </a:endParaRPr>
          </a:p>
          <a:p>
            <a:pPr marR="99060" indent="635"/>
            <a:r>
              <a:rPr sz="1050" spc="30" dirty="0" err="1">
                <a:solidFill>
                  <a:srgbClr val="4C3B25"/>
                </a:solidFill>
                <a:latin typeface="ＭＳ ゴシック"/>
                <a:cs typeface="ＭＳ ゴシック"/>
              </a:rPr>
              <a:t>以上</a:t>
            </a:r>
            <a:endParaRPr sz="1050" dirty="0">
              <a:latin typeface="ＭＳ ゴシック"/>
              <a:cs typeface="ＭＳ ゴシック"/>
            </a:endParaRPr>
          </a:p>
        </p:txBody>
      </p:sp>
    </p:spTree>
    <p:extLst>
      <p:ext uri="{BB962C8B-B14F-4D97-AF65-F5344CB8AC3E}">
        <p14:creationId xmlns:p14="http://schemas.microsoft.com/office/powerpoint/2010/main" val="26589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A870BE4D-406D-F348-ABA0-6B9F8BD20731}"/>
              </a:ext>
            </a:extLst>
          </p:cNvPr>
          <p:cNvPicPr>
            <a:picLocks noChangeAspect="1"/>
          </p:cNvPicPr>
          <p:nvPr/>
        </p:nvPicPr>
        <p:blipFill>
          <a:blip r:embed="rId3"/>
          <a:stretch>
            <a:fillRect/>
          </a:stretch>
        </p:blipFill>
        <p:spPr>
          <a:xfrm>
            <a:off x="1587" y="5556"/>
            <a:ext cx="7556500" cy="10680700"/>
          </a:xfrm>
          <a:prstGeom prst="rect">
            <a:avLst/>
          </a:prstGeom>
        </p:spPr>
      </p:pic>
      <p:sp>
        <p:nvSpPr>
          <p:cNvPr id="3" name="正方形/長方形 2">
            <a:extLst>
              <a:ext uri="{FF2B5EF4-FFF2-40B4-BE49-F238E27FC236}">
                <a16:creationId xmlns="" xmlns:a16="http://schemas.microsoft.com/office/drawing/2014/main" id="{5862DF1D-3BCF-4546-95C9-C0E929318291}"/>
              </a:ext>
            </a:extLst>
          </p:cNvPr>
          <p:cNvSpPr/>
          <p:nvPr/>
        </p:nvSpPr>
        <p:spPr>
          <a:xfrm>
            <a:off x="2702858" y="5829750"/>
            <a:ext cx="900953" cy="425758"/>
          </a:xfrm>
          <a:prstGeom prst="rect">
            <a:avLst/>
          </a:prstGeom>
        </p:spPr>
        <p:txBody>
          <a:bodyPr wrap="square">
            <a:spAutoFit/>
          </a:bodyPr>
          <a:lstStyle/>
          <a:p>
            <a:pPr marL="12700" algn="ctr">
              <a:lnSpc>
                <a:spcPts val="860"/>
              </a:lnSpc>
              <a:spcBef>
                <a:spcPts val="120"/>
              </a:spcBef>
            </a:pPr>
            <a:r>
              <a:rPr lang="ja-JP" altLang="en-US" sz="800" spc="15">
                <a:solidFill>
                  <a:schemeClr val="bg1"/>
                </a:solidFill>
                <a:latin typeface="MS Gothic" panose="020B0609070205080204" pitchFamily="49" charset="-128"/>
                <a:ea typeface="MS Gothic" panose="020B0609070205080204" pitchFamily="49" charset="-128"/>
                <a:cs typeface="ＭＳ ゴシック"/>
              </a:rPr>
              <a:t>支援期間は</a:t>
            </a:r>
            <a:endParaRPr lang="ja-JP" altLang="en-US" sz="800">
              <a:solidFill>
                <a:schemeClr val="bg1"/>
              </a:solidFill>
              <a:latin typeface="MS Gothic" panose="020B0609070205080204" pitchFamily="49" charset="-128"/>
              <a:ea typeface="MS Gothic" panose="020B0609070205080204" pitchFamily="49" charset="-128"/>
              <a:cs typeface="ＭＳ ゴシック"/>
            </a:endParaRPr>
          </a:p>
          <a:p>
            <a:pPr marL="38735" algn="ctr">
              <a:lnSpc>
                <a:spcPts val="1700"/>
              </a:lnSpc>
            </a:pPr>
            <a:r>
              <a:rPr lang="en-US" altLang="ja-JP" sz="16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1600" b="1">
                <a:solidFill>
                  <a:schemeClr val="bg1"/>
                </a:solidFill>
                <a:latin typeface="MS Gothic" panose="020B0609070205080204" pitchFamily="49" charset="-128"/>
                <a:ea typeface="MS Gothic" panose="020B0609070205080204" pitchFamily="49" charset="-128"/>
                <a:cs typeface="ＭＳ ゴシック"/>
              </a:rPr>
              <a:t>ヶ月</a:t>
            </a:r>
            <a:endParaRPr lang="ja-JP" altLang="en-US" sz="16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4" name="正方形/長方形 3">
            <a:extLst>
              <a:ext uri="{FF2B5EF4-FFF2-40B4-BE49-F238E27FC236}">
                <a16:creationId xmlns="" xmlns:a16="http://schemas.microsoft.com/office/drawing/2014/main" id="{B6A5A6FE-A4B8-2440-97A9-5AA15BA2BCBE}"/>
              </a:ext>
            </a:extLst>
          </p:cNvPr>
          <p:cNvSpPr/>
          <p:nvPr/>
        </p:nvSpPr>
        <p:spPr>
          <a:xfrm>
            <a:off x="247338" y="6938765"/>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1</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5" name="正方形/長方形 4">
            <a:extLst>
              <a:ext uri="{FF2B5EF4-FFF2-40B4-BE49-F238E27FC236}">
                <a16:creationId xmlns="" xmlns:a16="http://schemas.microsoft.com/office/drawing/2014/main" id="{B2B71FD6-FBF6-F149-8395-E4F2B64FDFF9}"/>
              </a:ext>
            </a:extLst>
          </p:cNvPr>
          <p:cNvSpPr/>
          <p:nvPr/>
        </p:nvSpPr>
        <p:spPr>
          <a:xfrm>
            <a:off x="247338" y="8422175"/>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8" name="正方形/長方形 7">
            <a:extLst>
              <a:ext uri="{FF2B5EF4-FFF2-40B4-BE49-F238E27FC236}">
                <a16:creationId xmlns="" xmlns:a16="http://schemas.microsoft.com/office/drawing/2014/main" id="{85558170-8DCD-A947-BF7E-06ECCECE3B3D}"/>
              </a:ext>
            </a:extLst>
          </p:cNvPr>
          <p:cNvSpPr/>
          <p:nvPr/>
        </p:nvSpPr>
        <p:spPr>
          <a:xfrm>
            <a:off x="1244183" y="6765287"/>
            <a:ext cx="2414409" cy="540982"/>
          </a:xfrm>
          <a:prstGeom prst="rect">
            <a:avLst/>
          </a:prstGeom>
        </p:spPr>
        <p:txBody>
          <a:bodyPr wrap="square">
            <a:spAutoFit/>
          </a:bodyPr>
          <a:lstStyle/>
          <a:p>
            <a:pPr marL="12700" marR="5080" algn="just">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生活習慣や健診結果などをお伺いし、食事内容や運動についてあなたに合った情報提供で今後のサポートを行います。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9" name="正方形/長方形 8">
            <a:extLst>
              <a:ext uri="{FF2B5EF4-FFF2-40B4-BE49-F238E27FC236}">
                <a16:creationId xmlns="" xmlns:a16="http://schemas.microsoft.com/office/drawing/2014/main" id="{CCD22DA8-54C7-1C40-A48A-5AE29B6E21A8}"/>
              </a:ext>
            </a:extLst>
          </p:cNvPr>
          <p:cNvSpPr/>
          <p:nvPr/>
        </p:nvSpPr>
        <p:spPr>
          <a:xfrm>
            <a:off x="1244183" y="8160209"/>
            <a:ext cx="2414409" cy="693331"/>
          </a:xfrm>
          <a:prstGeom prst="rect">
            <a:avLst/>
          </a:prstGeom>
        </p:spPr>
        <p:txBody>
          <a:bodyPr wrap="square">
            <a:spAutoFit/>
          </a:bodyPr>
          <a:lstStyle/>
          <a:p>
            <a:pPr marR="5080">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この２ヶ月間の取り組み状況を確認しま</a:t>
            </a:r>
            <a:r>
              <a:rPr lang="ja-JP" altLang="en-US" sz="900" spc="-5">
                <a:solidFill>
                  <a:srgbClr val="221815"/>
                </a:solidFill>
                <a:latin typeface="MS Gothic" panose="020B0609070205080204" pitchFamily="49" charset="-128"/>
                <a:ea typeface="MS Gothic" panose="020B0609070205080204" pitchFamily="49" charset="-128"/>
                <a:cs typeface="ＭＳ ゴシック"/>
              </a:rPr>
              <a:t>す。</a:t>
            </a: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生活習慣の変化や受診状況をお伺いし継続して改善に取り組めるようサポートを行います。</a:t>
            </a:r>
            <a:endParaRPr lang="ja-JP" altLang="en-US" sz="900" dirty="0">
              <a:latin typeface="MS Gothic" panose="020B0609070205080204" pitchFamily="49" charset="-128"/>
              <a:ea typeface="MS Gothic" panose="020B0609070205080204" pitchFamily="49" charset="-128"/>
              <a:cs typeface="ＭＳ ゴシック"/>
            </a:endParaRPr>
          </a:p>
        </p:txBody>
      </p:sp>
      <p:pic>
        <p:nvPicPr>
          <p:cNvPr id="12" name="図 11" descr="ura_pic_03.png">
            <a:extLst>
              <a:ext uri="{FF2B5EF4-FFF2-40B4-BE49-F238E27FC236}">
                <a16:creationId xmlns="" xmlns:a16="http://schemas.microsoft.com/office/drawing/2014/main" id="{CA67C1E8-9F1E-424C-8190-0910E6977D54}"/>
              </a:ext>
            </a:extLst>
          </p:cNvPr>
          <p:cNvPicPr>
            <a:picLocks noChangeAspect="1"/>
          </p:cNvPicPr>
          <p:nvPr/>
        </p:nvPicPr>
        <p:blipFill>
          <a:blip r:embed="rId4"/>
          <a:stretch>
            <a:fillRect/>
          </a:stretch>
        </p:blipFill>
        <p:spPr>
          <a:xfrm>
            <a:off x="810230" y="6813274"/>
            <a:ext cx="445008" cy="445008"/>
          </a:xfrm>
          <a:prstGeom prst="rect">
            <a:avLst/>
          </a:prstGeom>
        </p:spPr>
      </p:pic>
      <p:pic>
        <p:nvPicPr>
          <p:cNvPr id="13" name="図 12" descr="ura_pic_03.png">
            <a:extLst>
              <a:ext uri="{FF2B5EF4-FFF2-40B4-BE49-F238E27FC236}">
                <a16:creationId xmlns="" xmlns:a16="http://schemas.microsoft.com/office/drawing/2014/main" id="{CEED377D-4656-C747-BA56-13289C397533}"/>
              </a:ext>
            </a:extLst>
          </p:cNvPr>
          <p:cNvPicPr>
            <a:picLocks noChangeAspect="1"/>
          </p:cNvPicPr>
          <p:nvPr/>
        </p:nvPicPr>
        <p:blipFill>
          <a:blip r:embed="rId4"/>
          <a:stretch>
            <a:fillRect/>
          </a:stretch>
        </p:blipFill>
        <p:spPr>
          <a:xfrm>
            <a:off x="810230" y="8296683"/>
            <a:ext cx="445008" cy="445008"/>
          </a:xfrm>
          <a:prstGeom prst="rect">
            <a:avLst/>
          </a:prstGeom>
        </p:spPr>
      </p:pic>
      <p:sp>
        <p:nvSpPr>
          <p:cNvPr id="16" name="正方形/長方形 15">
            <a:extLst>
              <a:ext uri="{FF2B5EF4-FFF2-40B4-BE49-F238E27FC236}">
                <a16:creationId xmlns="" xmlns:a16="http://schemas.microsoft.com/office/drawing/2014/main" id="{6925AEFF-4368-C240-B816-60F29587ADC2}"/>
              </a:ext>
            </a:extLst>
          </p:cNvPr>
          <p:cNvSpPr/>
          <p:nvPr/>
        </p:nvSpPr>
        <p:spPr>
          <a:xfrm>
            <a:off x="6372771" y="9490051"/>
            <a:ext cx="1002389" cy="364202"/>
          </a:xfrm>
          <a:prstGeom prst="rect">
            <a:avLst/>
          </a:prstGeom>
        </p:spPr>
        <p:txBody>
          <a:bodyPr wrap="square">
            <a:spAutoFit/>
          </a:bodyPr>
          <a:lstStyle/>
          <a:p>
            <a:pPr marL="12700">
              <a:lnSpc>
                <a:spcPct val="100000"/>
              </a:lnSpc>
              <a:spcBef>
                <a:spcPts val="365"/>
              </a:spcBef>
            </a:pPr>
            <a:r>
              <a:rPr lang="ja-JP" altLang="en-US" sz="800" b="1" spc="60">
                <a:solidFill>
                  <a:srgbClr val="221815"/>
                </a:solidFill>
                <a:latin typeface="ＭＳ ゴシック"/>
                <a:cs typeface="ＭＳ ゴシック"/>
              </a:rPr>
              <a:t>（通話料無料）</a:t>
            </a:r>
            <a:endParaRPr lang="ja-JP" altLang="en-US" sz="800" b="1">
              <a:latin typeface="ＭＳ ゴシック"/>
              <a:cs typeface="ＭＳ ゴシック"/>
            </a:endParaRPr>
          </a:p>
          <a:p>
            <a:pPr marL="71755">
              <a:lnSpc>
                <a:spcPct val="100000"/>
              </a:lnSpc>
              <a:spcBef>
                <a:spcPts val="229"/>
              </a:spcBef>
            </a:pPr>
            <a:r>
              <a:rPr lang="ja-JP" altLang="en-US" sz="800" b="1" spc="25">
                <a:solidFill>
                  <a:srgbClr val="221815"/>
                </a:solidFill>
                <a:latin typeface="ＭＳ ゴシック"/>
                <a:cs typeface="ＭＳ ゴシック"/>
              </a:rPr>
              <a:t>平</a:t>
            </a:r>
            <a:r>
              <a:rPr lang="ja-JP" altLang="en-US" sz="800" b="1">
                <a:solidFill>
                  <a:srgbClr val="221815"/>
                </a:solidFill>
                <a:latin typeface="ＭＳ ゴシック"/>
                <a:cs typeface="ＭＳ ゴシック"/>
              </a:rPr>
              <a:t>日</a:t>
            </a:r>
            <a:r>
              <a:rPr lang="en-US" altLang="ja-JP" sz="800" b="1" spc="-40" dirty="0">
                <a:solidFill>
                  <a:srgbClr val="221815"/>
                </a:solidFill>
                <a:latin typeface="ＭＳ ゴシック"/>
                <a:cs typeface="ＭＳ ゴシック"/>
              </a:rPr>
              <a:t>9:00</a:t>
            </a:r>
            <a:r>
              <a:rPr lang="ja-JP" altLang="en-US" sz="800" b="1" spc="-5">
                <a:solidFill>
                  <a:srgbClr val="221815"/>
                </a:solidFill>
                <a:latin typeface="ＭＳ ゴシック"/>
                <a:cs typeface="ＭＳ ゴシック"/>
              </a:rPr>
              <a:t>～</a:t>
            </a:r>
            <a:r>
              <a:rPr lang="en-US" altLang="ja-JP" sz="800" b="1" spc="-5" dirty="0">
                <a:solidFill>
                  <a:srgbClr val="221815"/>
                </a:solidFill>
                <a:latin typeface="ＭＳ ゴシック"/>
                <a:cs typeface="ＭＳ ゴシック"/>
              </a:rPr>
              <a:t>17:00</a:t>
            </a:r>
            <a:endParaRPr lang="ja-JP" altLang="en-US" sz="800" b="1" dirty="0">
              <a:latin typeface="ＭＳ ゴシック"/>
              <a:cs typeface="ＭＳ ゴシック"/>
            </a:endParaRPr>
          </a:p>
        </p:txBody>
      </p:sp>
      <p:sp>
        <p:nvSpPr>
          <p:cNvPr id="18" name="正方形/長方形 17">
            <a:extLst>
              <a:ext uri="{FF2B5EF4-FFF2-40B4-BE49-F238E27FC236}">
                <a16:creationId xmlns="" xmlns:a16="http://schemas.microsoft.com/office/drawing/2014/main" id="{D5389754-48C6-8A47-83B9-8B8EC687F26E}"/>
              </a:ext>
            </a:extLst>
          </p:cNvPr>
          <p:cNvSpPr/>
          <p:nvPr/>
        </p:nvSpPr>
        <p:spPr>
          <a:xfrm>
            <a:off x="3853462" y="9375234"/>
            <a:ext cx="3271951" cy="553998"/>
          </a:xfrm>
          <a:prstGeom prst="rect">
            <a:avLst/>
          </a:prstGeom>
        </p:spPr>
        <p:txBody>
          <a:bodyPr wrap="square">
            <a:spAutoFit/>
          </a:bodyPr>
          <a:lstStyle/>
          <a:p>
            <a:pPr marL="12700">
              <a:lnSpc>
                <a:spcPct val="100000"/>
              </a:lnSpc>
              <a:spcBef>
                <a:spcPts val="130"/>
              </a:spcBef>
            </a:pP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a:t>
            </a:r>
            <a:endParaRPr lang="ja-JP" altLang="en-US" sz="3000" b="1" dirty="0">
              <a:latin typeface="ＭＳ ゴシック"/>
              <a:cs typeface="ＭＳ ゴシック"/>
            </a:endParaRPr>
          </a:p>
        </p:txBody>
      </p:sp>
      <p:sp>
        <p:nvSpPr>
          <p:cNvPr id="19" name="正方形/長方形 18">
            <a:extLst>
              <a:ext uri="{FF2B5EF4-FFF2-40B4-BE49-F238E27FC236}">
                <a16:creationId xmlns="" xmlns:a16="http://schemas.microsoft.com/office/drawing/2014/main" id="{8ACDD1F5-D79E-8948-B985-99D9A788DE34}"/>
              </a:ext>
            </a:extLst>
          </p:cNvPr>
          <p:cNvSpPr/>
          <p:nvPr/>
        </p:nvSpPr>
        <p:spPr>
          <a:xfrm>
            <a:off x="1576215" y="9534141"/>
            <a:ext cx="2522692" cy="292388"/>
          </a:xfrm>
          <a:prstGeom prst="rect">
            <a:avLst/>
          </a:prstGeom>
        </p:spPr>
        <p:txBody>
          <a:bodyPr wrap="square">
            <a:spAutoFit/>
          </a:bodyPr>
          <a:lstStyle/>
          <a:p>
            <a:pPr marL="12700">
              <a:lnSpc>
                <a:spcPct val="100000"/>
              </a:lnSpc>
              <a:spcBef>
                <a:spcPts val="130"/>
              </a:spcBef>
            </a:pPr>
            <a:r>
              <a:rPr lang="ja-JP" altLang="en-US" sz="1300" b="1" spc="25" dirty="0">
                <a:solidFill>
                  <a:srgbClr val="221815"/>
                </a:solidFill>
                <a:latin typeface="MS Gothic" panose="020B0609070205080204" pitchFamily="49" charset="-128"/>
                <a:ea typeface="MS Gothic" panose="020B0609070205080204" pitchFamily="49" charset="-128"/>
                <a:cs typeface="ＭＳ ゴシック"/>
              </a:rPr>
              <a:t>委託先 〇〇〇株式会社</a:t>
            </a:r>
            <a:endParaRPr lang="ja-JP" altLang="en-US" sz="1300" b="1" dirty="0">
              <a:latin typeface="MS Gothic" panose="020B0609070205080204" pitchFamily="49" charset="-128"/>
              <a:ea typeface="MS Gothic" panose="020B0609070205080204" pitchFamily="49" charset="-128"/>
              <a:cs typeface="ＭＳ ゴシック"/>
            </a:endParaRPr>
          </a:p>
        </p:txBody>
      </p:sp>
      <p:sp>
        <p:nvSpPr>
          <p:cNvPr id="20" name="正方形/長方形 19">
            <a:extLst>
              <a:ext uri="{FF2B5EF4-FFF2-40B4-BE49-F238E27FC236}">
                <a16:creationId xmlns="" xmlns:a16="http://schemas.microsoft.com/office/drawing/2014/main" id="{A01A80F3-12A6-9746-89FD-4A8A28214AC4}"/>
              </a:ext>
            </a:extLst>
          </p:cNvPr>
          <p:cNvSpPr/>
          <p:nvPr/>
        </p:nvSpPr>
        <p:spPr>
          <a:xfrm>
            <a:off x="247338" y="10037382"/>
            <a:ext cx="7127821" cy="246221"/>
          </a:xfrm>
          <a:prstGeom prst="rect">
            <a:avLst/>
          </a:prstGeom>
        </p:spPr>
        <p:txBody>
          <a:bodyPr wrap="square">
            <a:spAutoFit/>
          </a:bodyPr>
          <a:lstStyle/>
          <a:p>
            <a:pPr marL="12700" algn="ctr">
              <a:lnSpc>
                <a:spcPct val="100000"/>
              </a:lnSpc>
              <a:spcBef>
                <a:spcPts val="13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この事業は、〇〇〇株式会社に委託して実施しており、各個人の健康保持・増進活動に活用します。</a:t>
            </a:r>
          </a:p>
        </p:txBody>
      </p:sp>
      <p:sp>
        <p:nvSpPr>
          <p:cNvPr id="21" name="正方形/長方形 20">
            <a:extLst>
              <a:ext uri="{FF2B5EF4-FFF2-40B4-BE49-F238E27FC236}">
                <a16:creationId xmlns="" xmlns:a16="http://schemas.microsoft.com/office/drawing/2014/main" id="{E8A297FC-17DF-A54E-8510-D78B392857EF}"/>
              </a:ext>
            </a:extLst>
          </p:cNvPr>
          <p:cNvSpPr/>
          <p:nvPr/>
        </p:nvSpPr>
        <p:spPr>
          <a:xfrm>
            <a:off x="1576215" y="9800587"/>
            <a:ext cx="3555668" cy="246221"/>
          </a:xfrm>
          <a:prstGeom prst="rect">
            <a:avLst/>
          </a:prstGeom>
        </p:spPr>
        <p:txBody>
          <a:bodyPr wrap="square">
            <a:spAutoFit/>
          </a:bodyPr>
          <a:lstStyle/>
          <a:p>
            <a:pPr marL="12700">
              <a:lnSpc>
                <a:spcPct val="100000"/>
              </a:lnSpc>
              <a:spcBef>
                <a:spcPts val="130"/>
              </a:spcBef>
            </a:pPr>
            <a:r>
              <a:rPr lang="ja-JP" altLang="en-US" sz="1000" b="1">
                <a:latin typeface="MS Gothic" panose="020B0609070205080204" pitchFamily="49" charset="-128"/>
                <a:ea typeface="MS Gothic" panose="020B0609070205080204" pitchFamily="49" charset="-128"/>
                <a:cs typeface="ＭＳ ゴシック"/>
              </a:rPr>
              <a:t>〇〇健康保険組合　</a:t>
            </a:r>
            <a:r>
              <a:rPr lang="en" altLang="ja-JP" sz="1000" b="1" dirty="0">
                <a:latin typeface="MS Gothic" panose="020B0609070205080204" pitchFamily="49" charset="-128"/>
                <a:ea typeface="MS Gothic" panose="020B0609070205080204" pitchFamily="49" charset="-128"/>
                <a:cs typeface="ＭＳ ゴシック"/>
              </a:rPr>
              <a:t>TEL:00-0000-0000</a:t>
            </a:r>
          </a:p>
        </p:txBody>
      </p:sp>
      <p:sp>
        <p:nvSpPr>
          <p:cNvPr id="22" name="正方形/長方形 21">
            <a:extLst>
              <a:ext uri="{FF2B5EF4-FFF2-40B4-BE49-F238E27FC236}">
                <a16:creationId xmlns="" xmlns:a16="http://schemas.microsoft.com/office/drawing/2014/main" id="{A318D519-CC04-E848-A6E5-C6E585831676}"/>
              </a:ext>
            </a:extLst>
          </p:cNvPr>
          <p:cNvSpPr/>
          <p:nvPr/>
        </p:nvSpPr>
        <p:spPr>
          <a:xfrm>
            <a:off x="155206" y="10287861"/>
            <a:ext cx="389850" cy="246221"/>
          </a:xfrm>
          <a:prstGeom prst="rect">
            <a:avLst/>
          </a:prstGeom>
        </p:spPr>
        <p:txBody>
          <a:bodyPr wrap="none">
            <a:spAutoFit/>
          </a:bodyPr>
          <a:lstStyle/>
          <a:p>
            <a:pPr marL="12700">
              <a:lnSpc>
                <a:spcPct val="100000"/>
              </a:lnSpc>
              <a:spcBef>
                <a:spcPts val="130"/>
              </a:spcBef>
            </a:pPr>
            <a:r>
              <a:rPr lang="en-US" altLang="ja-JP" sz="1000" dirty="0">
                <a:latin typeface="ＭＳ ゴシック"/>
                <a:cs typeface="ＭＳ ゴシック"/>
              </a:rPr>
              <a:t>4-B</a:t>
            </a:r>
          </a:p>
        </p:txBody>
      </p:sp>
      <p:sp>
        <p:nvSpPr>
          <p:cNvPr id="23" name="正方形/長方形 22">
            <a:extLst>
              <a:ext uri="{FF2B5EF4-FFF2-40B4-BE49-F238E27FC236}">
                <a16:creationId xmlns="" xmlns:a16="http://schemas.microsoft.com/office/drawing/2014/main" id="{66B962D3-0A1C-2B45-ABD9-2CAEC1E738A7}"/>
              </a:ext>
            </a:extLst>
          </p:cNvPr>
          <p:cNvSpPr/>
          <p:nvPr/>
        </p:nvSpPr>
        <p:spPr>
          <a:xfrm>
            <a:off x="6921189" y="10287861"/>
            <a:ext cx="453970" cy="246221"/>
          </a:xfrm>
          <a:prstGeom prst="rect">
            <a:avLst/>
          </a:prstGeom>
        </p:spPr>
        <p:txBody>
          <a:bodyPr wrap="none">
            <a:spAutoFit/>
          </a:bodyPr>
          <a:lstStyle/>
          <a:p>
            <a:pPr marL="12700" algn="r">
              <a:lnSpc>
                <a:spcPct val="100000"/>
              </a:lnSpc>
              <a:spcBef>
                <a:spcPts val="130"/>
              </a:spcBef>
            </a:pPr>
            <a:r>
              <a:rPr lang="en-US" altLang="ja-JP" sz="1000" dirty="0">
                <a:latin typeface="ＭＳ ゴシック"/>
                <a:cs typeface="ＭＳ ゴシック"/>
              </a:rPr>
              <a:t>2019</a:t>
            </a:r>
          </a:p>
        </p:txBody>
      </p:sp>
      <p:sp>
        <p:nvSpPr>
          <p:cNvPr id="24" name="object 59">
            <a:extLst>
              <a:ext uri="{FF2B5EF4-FFF2-40B4-BE49-F238E27FC236}">
                <a16:creationId xmlns="" xmlns:a16="http://schemas.microsoft.com/office/drawing/2014/main" id="{9561BCDB-E125-9249-8941-218DEC6F9C6D}"/>
              </a:ext>
            </a:extLst>
          </p:cNvPr>
          <p:cNvSpPr txBox="1"/>
          <p:nvPr/>
        </p:nvSpPr>
        <p:spPr>
          <a:xfrm>
            <a:off x="3977284" y="6441150"/>
            <a:ext cx="2487993" cy="566822"/>
          </a:xfrm>
          <a:prstGeom prst="rect">
            <a:avLst/>
          </a:prstGeom>
        </p:spPr>
        <p:txBody>
          <a:bodyPr vert="horz" wrap="square" lIns="0" tIns="12700" rIns="0" bIns="0" rtlCol="0">
            <a:spAutoFit/>
          </a:bodyPr>
          <a:lstStyle/>
          <a:p>
            <a:r>
              <a:rPr lang="ja-JP" altLang="en-US" sz="900" b="1">
                <a:solidFill>
                  <a:srgbClr val="81010A"/>
                </a:solidFill>
                <a:latin typeface="MS Gothic" panose="020B0609070205080204" pitchFamily="49" charset="-128"/>
                <a:ea typeface="MS Gothic" panose="020B0609070205080204" pitchFamily="49" charset="-128"/>
              </a:rPr>
              <a:t>血糖値について軽度なのであまり気にしていません</a:t>
            </a:r>
            <a:r>
              <a:rPr lang="ja-JP" altLang="en-US" sz="900">
                <a:latin typeface="MS Gothic" panose="020B0609070205080204" pitchFamily="49" charset="-128"/>
                <a:ea typeface="MS Gothic" panose="020B0609070205080204" pitchFamily="49" charset="-128"/>
              </a:rPr>
              <a:t>でしたが、自分を振り返る良いきっかけになりました。</a:t>
            </a:r>
            <a:r>
              <a:rPr lang="ja-JP" altLang="en-US" sz="900" b="1">
                <a:solidFill>
                  <a:srgbClr val="81010A"/>
                </a:solidFill>
                <a:latin typeface="MS Gothic" panose="020B0609070205080204" pitchFamily="49" charset="-128"/>
                <a:ea typeface="MS Gothic" panose="020B0609070205080204" pitchFamily="49" charset="-128"/>
              </a:rPr>
              <a:t>生活改善も含めてこれから継続できるよう</a:t>
            </a:r>
            <a:r>
              <a:rPr lang="ja-JP" altLang="en-US" sz="900">
                <a:latin typeface="MS Gothic" panose="020B0609070205080204" pitchFamily="49" charset="-128"/>
                <a:ea typeface="MS Gothic" panose="020B0609070205080204" pitchFamily="49" charset="-128"/>
              </a:rPr>
              <a:t>がんばっていきます。</a:t>
            </a:r>
          </a:p>
        </p:txBody>
      </p:sp>
      <p:sp>
        <p:nvSpPr>
          <p:cNvPr id="25" name="object 59">
            <a:extLst>
              <a:ext uri="{FF2B5EF4-FFF2-40B4-BE49-F238E27FC236}">
                <a16:creationId xmlns="" xmlns:a16="http://schemas.microsoft.com/office/drawing/2014/main" id="{B4F20215-F12E-5140-9937-CD315AE5F06E}"/>
              </a:ext>
            </a:extLst>
          </p:cNvPr>
          <p:cNvSpPr txBox="1"/>
          <p:nvPr/>
        </p:nvSpPr>
        <p:spPr>
          <a:xfrm>
            <a:off x="4704115" y="7492445"/>
            <a:ext cx="2487993" cy="587853"/>
          </a:xfrm>
          <a:prstGeom prst="rect">
            <a:avLst/>
          </a:prstGeom>
        </p:spPr>
        <p:txBody>
          <a:bodyPr vert="horz" wrap="square" lIns="0" tIns="12700" rIns="0" bIns="0" rtlCol="0">
            <a:spAutoFit/>
          </a:bodyPr>
          <a:lstStyle/>
          <a:p>
            <a:pPr marL="12700" marR="5080">
              <a:lnSpc>
                <a:spcPct val="105000"/>
              </a:lnSpc>
              <a:spcBef>
                <a:spcPts val="45"/>
              </a:spcBef>
            </a:pPr>
            <a:r>
              <a:rPr lang="ja-JP" altLang="en-US" sz="900" spc="25">
                <a:solidFill>
                  <a:srgbClr val="221815"/>
                </a:solidFill>
                <a:latin typeface="MS Gothic" panose="020B0609070205080204" pitchFamily="49" charset="-128"/>
                <a:ea typeface="MS Gothic" panose="020B0609070205080204" pitchFamily="49" charset="-128"/>
                <a:cs typeface="ＭＳ ゴシック"/>
              </a:rPr>
              <a:t>アドバイス通りに</a:t>
            </a:r>
            <a:r>
              <a:rPr lang="ja-JP" altLang="en-US" sz="900" b="1" spc="25">
                <a:solidFill>
                  <a:srgbClr val="81010A"/>
                </a:solidFill>
                <a:latin typeface="MS Gothic" panose="020B0609070205080204" pitchFamily="49" charset="-128"/>
                <a:ea typeface="MS Gothic" panose="020B0609070205080204" pitchFamily="49" charset="-128"/>
                <a:cs typeface="ＭＳ ゴシック"/>
              </a:rPr>
              <a:t>食事や運動の改善だけでこんなに数字に表れる</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とは思いませんでし</a:t>
            </a:r>
            <a:r>
              <a:rPr lang="ja-JP" altLang="en-US" sz="900">
                <a:solidFill>
                  <a:srgbClr val="221815"/>
                </a:solidFill>
                <a:latin typeface="MS Gothic" panose="020B0609070205080204" pitchFamily="49" charset="-128"/>
                <a:ea typeface="MS Gothic" panose="020B0609070205080204" pitchFamily="49" charset="-128"/>
                <a:cs typeface="ＭＳ ゴシック"/>
              </a:rPr>
              <a:t>た。</a:t>
            </a:r>
            <a:r>
              <a:rPr lang="ja-JP" altLang="en-US" sz="900" b="1" spc="25">
                <a:solidFill>
                  <a:srgbClr val="81010A"/>
                </a:solidFill>
                <a:latin typeface="MS Gothic" panose="020B0609070205080204" pitchFamily="49" charset="-128"/>
                <a:ea typeface="MS Gothic" panose="020B0609070205080204" pitchFamily="49" charset="-128"/>
                <a:cs typeface="ＭＳ ゴシック"/>
              </a:rPr>
              <a:t>ストレスを感じることなく続けられる</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の</a:t>
            </a:r>
            <a:r>
              <a:rPr lang="ja-JP" altLang="en-US" sz="900">
                <a:solidFill>
                  <a:srgbClr val="221815"/>
                </a:solidFill>
                <a:latin typeface="MS Gothic" panose="020B0609070205080204" pitchFamily="49" charset="-128"/>
                <a:ea typeface="MS Gothic" panose="020B0609070205080204" pitchFamily="49" charset="-128"/>
                <a:cs typeface="ＭＳ ゴシック"/>
              </a:rPr>
              <a:t>で、</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これからも継続して行</a:t>
            </a:r>
            <a:r>
              <a:rPr lang="ja-JP" altLang="en-US" sz="900">
                <a:solidFill>
                  <a:srgbClr val="221815"/>
                </a:solidFill>
                <a:latin typeface="MS Gothic" panose="020B0609070205080204" pitchFamily="49" charset="-128"/>
                <a:ea typeface="MS Gothic" panose="020B0609070205080204" pitchFamily="49" charset="-128"/>
                <a:cs typeface="ＭＳ ゴシック"/>
              </a:rPr>
              <a:t>きたいと思います。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26" name="object 59">
            <a:extLst>
              <a:ext uri="{FF2B5EF4-FFF2-40B4-BE49-F238E27FC236}">
                <a16:creationId xmlns="" xmlns:a16="http://schemas.microsoft.com/office/drawing/2014/main" id="{7285BBEB-B1F1-0849-9789-B55B24AAE2B2}"/>
              </a:ext>
            </a:extLst>
          </p:cNvPr>
          <p:cNvSpPr txBox="1"/>
          <p:nvPr/>
        </p:nvSpPr>
        <p:spPr>
          <a:xfrm>
            <a:off x="3971423" y="8382828"/>
            <a:ext cx="2487993" cy="878702"/>
          </a:xfrm>
          <a:prstGeom prst="rect">
            <a:avLst/>
          </a:prstGeom>
        </p:spPr>
        <p:txBody>
          <a:bodyPr vert="horz" wrap="square" lIns="0" tIns="12700" rIns="0" bIns="0" rtlCol="0">
            <a:spAutoFit/>
          </a:bodyPr>
          <a:lstStyle/>
          <a:p>
            <a:pPr marL="12700" marR="5080" algn="just">
              <a:lnSpc>
                <a:spcPct val="1050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血糖コントロールが思うように一定しない中で、タイミングよくこのプログラムのお知らせが届き、迷わず申込をしました。</a:t>
            </a:r>
            <a:r>
              <a:rPr lang="ja-JP" altLang="en-US" sz="900" b="1">
                <a:solidFill>
                  <a:srgbClr val="81010A"/>
                </a:solidFill>
                <a:latin typeface="MS Gothic" panose="020B0609070205080204" pitchFamily="49" charset="-128"/>
                <a:ea typeface="MS Gothic" panose="020B0609070205080204" pitchFamily="49" charset="-128"/>
                <a:cs typeface="ＭＳ ゴシック"/>
              </a:rPr>
              <a:t>無料でこれ程の相談・アドバイスや情報</a:t>
            </a:r>
            <a:r>
              <a:rPr lang="ja-JP" altLang="en-US" sz="900">
                <a:solidFill>
                  <a:srgbClr val="221815"/>
                </a:solidFill>
                <a:latin typeface="MS Gothic" panose="020B0609070205080204" pitchFamily="49" charset="-128"/>
                <a:ea typeface="MS Gothic" panose="020B0609070205080204" pitchFamily="49" charset="-128"/>
                <a:cs typeface="ＭＳ ゴシック"/>
              </a:rPr>
              <a:t>を頂く事ができ、刺激を受け、これからも前向きに取り組んでいこうと思います。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E4A34BE8-2109-9644-B226-2AB7BCB6E9C3}"/>
              </a:ext>
            </a:extLst>
          </p:cNvPr>
          <p:cNvSpPr/>
          <p:nvPr/>
        </p:nvSpPr>
        <p:spPr>
          <a:xfrm>
            <a:off x="6441830" y="6199271"/>
            <a:ext cx="914398" cy="351378"/>
          </a:xfrm>
          <a:prstGeom prst="rect">
            <a:avLst/>
          </a:prstGeom>
        </p:spPr>
        <p:txBody>
          <a:bodyPr wrap="square">
            <a:spAutoFit/>
          </a:bodyPr>
          <a:lstStyle/>
          <a:p>
            <a:pPr marL="12700" algn="ctr">
              <a:lnSpc>
                <a:spcPct val="100000"/>
              </a:lnSpc>
              <a:spcBef>
                <a:spcPts val="100"/>
              </a:spcBef>
            </a:pPr>
            <a:r>
              <a:rPr sz="800" dirty="0">
                <a:solidFill>
                  <a:srgbClr val="221815"/>
                </a:solidFill>
                <a:latin typeface="MS Gothic" panose="020B0609070205080204" pitchFamily="49" charset="-128"/>
                <a:ea typeface="MS Gothic" panose="020B0609070205080204" pitchFamily="49" charset="-128"/>
                <a:cs typeface="ＭＳ ゴシック"/>
              </a:rPr>
              <a:t>Aさん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6F0E6894-213F-C549-8559-2FD8F2D2208B}"/>
              </a:ext>
            </a:extLst>
          </p:cNvPr>
          <p:cNvSpPr/>
          <p:nvPr/>
        </p:nvSpPr>
        <p:spPr>
          <a:xfrm>
            <a:off x="3788860" y="7250702"/>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B</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70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D62DC8F-CBEF-5743-8D43-EF385226AA8D}"/>
              </a:ext>
            </a:extLst>
          </p:cNvPr>
          <p:cNvSpPr/>
          <p:nvPr/>
        </p:nvSpPr>
        <p:spPr>
          <a:xfrm>
            <a:off x="6416766" y="8279226"/>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C</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a:t>
            </a:r>
            <a:r>
              <a:rPr lang="ja-JP" altLang="en-US" sz="800">
                <a:solidFill>
                  <a:srgbClr val="221815"/>
                </a:solidFill>
                <a:latin typeface="MS Gothic" panose="020B0609070205080204" pitchFamily="49" charset="-128"/>
                <a:ea typeface="MS Gothic" panose="020B0609070205080204" pitchFamily="49" charset="-128"/>
                <a:cs typeface="ＭＳ ゴシック"/>
              </a:rPr>
              <a:t>男性）</a:t>
            </a:r>
            <a:endParaRPr sz="800" dirty="0">
              <a:latin typeface="MS Gothic" panose="020B0609070205080204" pitchFamily="49" charset="-128"/>
              <a:ea typeface="MS Gothic" panose="020B0609070205080204" pitchFamily="49" charset="-128"/>
              <a:cs typeface="ＭＳ ゴシック"/>
            </a:endParaRPr>
          </a:p>
        </p:txBody>
      </p:sp>
      <p:pic>
        <p:nvPicPr>
          <p:cNvPr id="30" name="図 29">
            <a:extLst>
              <a:ext uri="{FF2B5EF4-FFF2-40B4-BE49-F238E27FC236}">
                <a16:creationId xmlns="" xmlns:a16="http://schemas.microsoft.com/office/drawing/2014/main" id="{524BCB75-A41B-6744-A933-656FE5EF17F2}"/>
              </a:ext>
            </a:extLst>
          </p:cNvPr>
          <p:cNvPicPr>
            <a:picLocks noChangeAspect="1"/>
          </p:cNvPicPr>
          <p:nvPr/>
        </p:nvPicPr>
        <p:blipFill>
          <a:blip r:embed="rId5"/>
          <a:stretch>
            <a:fillRect/>
          </a:stretch>
        </p:blipFill>
        <p:spPr>
          <a:xfrm>
            <a:off x="6660675" y="8630604"/>
            <a:ext cx="482426" cy="653065"/>
          </a:xfrm>
          <a:prstGeom prst="rect">
            <a:avLst/>
          </a:prstGeom>
        </p:spPr>
      </p:pic>
      <p:pic>
        <p:nvPicPr>
          <p:cNvPr id="31" name="図 30">
            <a:extLst>
              <a:ext uri="{FF2B5EF4-FFF2-40B4-BE49-F238E27FC236}">
                <a16:creationId xmlns="" xmlns:a16="http://schemas.microsoft.com/office/drawing/2014/main" id="{B0F3CBC2-A74B-1243-8B93-8B66558063B0}"/>
              </a:ext>
            </a:extLst>
          </p:cNvPr>
          <p:cNvPicPr>
            <a:picLocks noChangeAspect="1"/>
          </p:cNvPicPr>
          <p:nvPr/>
        </p:nvPicPr>
        <p:blipFill>
          <a:blip r:embed="rId6"/>
          <a:stretch>
            <a:fillRect/>
          </a:stretch>
        </p:blipFill>
        <p:spPr>
          <a:xfrm>
            <a:off x="4054839" y="7557173"/>
            <a:ext cx="424763" cy="683502"/>
          </a:xfrm>
          <a:prstGeom prst="rect">
            <a:avLst/>
          </a:prstGeom>
        </p:spPr>
      </p:pic>
      <p:pic>
        <p:nvPicPr>
          <p:cNvPr id="32" name="図 31">
            <a:extLst>
              <a:ext uri="{FF2B5EF4-FFF2-40B4-BE49-F238E27FC236}">
                <a16:creationId xmlns="" xmlns:a16="http://schemas.microsoft.com/office/drawing/2014/main" id="{5F6D841E-FB8E-464C-91E3-C910ED6E23C8}"/>
              </a:ext>
            </a:extLst>
          </p:cNvPr>
          <p:cNvPicPr>
            <a:picLocks noChangeAspect="1"/>
          </p:cNvPicPr>
          <p:nvPr/>
        </p:nvPicPr>
        <p:blipFill>
          <a:blip r:embed="rId7"/>
          <a:stretch>
            <a:fillRect/>
          </a:stretch>
        </p:blipFill>
        <p:spPr>
          <a:xfrm flipH="1">
            <a:off x="6687295" y="6512316"/>
            <a:ext cx="428564" cy="696145"/>
          </a:xfrm>
          <a:prstGeom prst="rect">
            <a:avLst/>
          </a:prstGeom>
        </p:spPr>
      </p:pic>
      <p:sp>
        <p:nvSpPr>
          <p:cNvPr id="33" name="正方形/長方形 32">
            <a:extLst>
              <a:ext uri="{FF2B5EF4-FFF2-40B4-BE49-F238E27FC236}">
                <a16:creationId xmlns="" xmlns:a16="http://schemas.microsoft.com/office/drawing/2014/main" id="{E0EB289F-0AF2-E94A-9685-38F67FF7339A}"/>
              </a:ext>
            </a:extLst>
          </p:cNvPr>
          <p:cNvSpPr/>
          <p:nvPr/>
        </p:nvSpPr>
        <p:spPr>
          <a:xfrm>
            <a:off x="247338" y="5544041"/>
            <a:ext cx="7083826" cy="230832"/>
          </a:xfrm>
          <a:prstGeom prst="rect">
            <a:avLst/>
          </a:prstGeom>
        </p:spPr>
        <p:txBody>
          <a:bodyPr wrap="square">
            <a:spAutoFit/>
          </a:bodyPr>
          <a:lstStyle/>
          <a:p>
            <a:pPr marL="12700">
              <a:lnSpc>
                <a:spcPct val="100000"/>
              </a:lnSpc>
              <a:spcBef>
                <a:spcPts val="125"/>
              </a:spcBef>
            </a:pPr>
            <a:r>
              <a:rPr lang="en-US" altLang="ja-JP" sz="900" dirty="0">
                <a:latin typeface="MS Gothic" panose="020B0609070205080204" pitchFamily="49" charset="-128"/>
                <a:ea typeface="MS Gothic" panose="020B0609070205080204" pitchFamily="49" charset="-128"/>
                <a:cs typeface="ＭＳ ゴシック"/>
              </a:rPr>
              <a:t>※</a:t>
            </a:r>
            <a:r>
              <a:rPr lang="ja-JP" altLang="en-US" sz="900" dirty="0">
                <a:latin typeface="MS Gothic" panose="020B0609070205080204" pitchFamily="49" charset="-128"/>
                <a:ea typeface="MS Gothic" panose="020B0609070205080204" pitchFamily="49" charset="-128"/>
                <a:cs typeface="ＭＳ ゴシック"/>
              </a:rPr>
              <a:t>お申込みがない方には、委託先 〇〇〇株式会社よりお電話「</a:t>
            </a:r>
            <a:r>
              <a:rPr lang="en-US" altLang="ja-JP" sz="900" dirty="0">
                <a:latin typeface="MS Gothic" panose="020B0609070205080204" pitchFamily="49" charset="-128"/>
                <a:ea typeface="MS Gothic" panose="020B0609070205080204" pitchFamily="49" charset="-128"/>
                <a:cs typeface="ＭＳ ゴシック"/>
              </a:rPr>
              <a:t>0000-000-000</a:t>
            </a:r>
            <a:r>
              <a:rPr lang="ja-JP" altLang="en-US" sz="900" dirty="0">
                <a:latin typeface="MS Gothic" panose="020B0609070205080204" pitchFamily="49" charset="-128"/>
                <a:ea typeface="MS Gothic" panose="020B0609070205080204" pitchFamily="49" charset="-128"/>
                <a:cs typeface="ＭＳ ゴシック"/>
              </a:rPr>
              <a:t>」にてお声かけさせていただく場合がございます。</a:t>
            </a:r>
          </a:p>
        </p:txBody>
      </p:sp>
      <p:sp>
        <p:nvSpPr>
          <p:cNvPr id="34" name="正方形/長方形 33">
            <a:extLst>
              <a:ext uri="{FF2B5EF4-FFF2-40B4-BE49-F238E27FC236}">
                <a16:creationId xmlns="" xmlns:a16="http://schemas.microsoft.com/office/drawing/2014/main" id="{E2AC6634-1B5B-1E4C-9D78-E4DC588B2046}"/>
              </a:ext>
            </a:extLst>
          </p:cNvPr>
          <p:cNvSpPr/>
          <p:nvPr/>
        </p:nvSpPr>
        <p:spPr>
          <a:xfrm>
            <a:off x="1715902" y="5160447"/>
            <a:ext cx="5615262" cy="369332"/>
          </a:xfrm>
          <a:prstGeom prst="rect">
            <a:avLst/>
          </a:prstGeom>
        </p:spPr>
        <p:txBody>
          <a:bodyPr wrap="square">
            <a:spAutoFit/>
          </a:bodyPr>
          <a:lstStyle/>
          <a:p>
            <a:pPr marL="12700">
              <a:lnSpc>
                <a:spcPct val="100000"/>
              </a:lnSpc>
              <a:spcBef>
                <a:spcPts val="125"/>
              </a:spcBef>
            </a:pPr>
            <a:r>
              <a:rPr lang="en-US" altLang="ja-JP" b="1" spc="125" dirty="0">
                <a:solidFill>
                  <a:srgbClr val="DC5971"/>
                </a:solidFill>
                <a:latin typeface="ＭＳ ゴシック" panose="020B0609070205080204" pitchFamily="49" charset="-128"/>
                <a:ea typeface="ＭＳ ゴシック" panose="020B0609070205080204" pitchFamily="49" charset="-128"/>
                <a:cs typeface="ＭＳ ゴシック"/>
              </a:rPr>
              <a:t>20</a:t>
            </a:r>
            <a:r>
              <a:rPr lang="ja-JP" altLang="en-US" b="1" spc="125">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年</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月</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505">
                <a:solidFill>
                  <a:srgbClr val="DC5971"/>
                </a:solidFill>
                <a:latin typeface="ＭＳ ゴシック" panose="020B0609070205080204" pitchFamily="49" charset="-128"/>
                <a:ea typeface="ＭＳ ゴシック" panose="020B0609070205080204" pitchFamily="49" charset="-128"/>
                <a:cs typeface="ＭＳ ゴシック"/>
              </a:rPr>
              <a:t>日</a:t>
            </a:r>
            <a:r>
              <a:rPr lang="en-US" altLang="ja-JP" b="1" spc="490" dirty="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en-US" altLang="ja-JP" b="1" spc="5" dirty="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635">
                <a:solidFill>
                  <a:srgbClr val="DC5971"/>
                </a:solidFill>
                <a:latin typeface="ＭＳ ゴシック" panose="020B0609070205080204" pitchFamily="49" charset="-128"/>
                <a:ea typeface="ＭＳ ゴシック" panose="020B0609070205080204" pitchFamily="49" charset="-128"/>
                <a:cs typeface="ＭＳ ゴシック"/>
              </a:rPr>
              <a:t> </a:t>
            </a:r>
            <a:endParaRPr lang="ja-JP" altLang="en-US" sz="2000" b="1" baseline="7936" dirty="0">
              <a:solidFill>
                <a:srgbClr val="DC5971"/>
              </a:solidFill>
              <a:latin typeface="ＭＳ ゴシック" panose="020B0609070205080204" pitchFamily="49" charset="-128"/>
              <a:ea typeface="ＭＳ ゴシック" panose="020B0609070205080204" pitchFamily="49" charset="-128"/>
              <a:cs typeface="ＭＳ ゴシック"/>
            </a:endParaRPr>
          </a:p>
        </p:txBody>
      </p:sp>
      <p:sp>
        <p:nvSpPr>
          <p:cNvPr id="35" name="正方形/長方形 34">
            <a:extLst>
              <a:ext uri="{FF2B5EF4-FFF2-40B4-BE49-F238E27FC236}">
                <a16:creationId xmlns="" xmlns:a16="http://schemas.microsoft.com/office/drawing/2014/main" id="{8A694E5D-F447-584D-825D-8BCA2728D509}"/>
              </a:ext>
            </a:extLst>
          </p:cNvPr>
          <p:cNvSpPr/>
          <p:nvPr/>
        </p:nvSpPr>
        <p:spPr>
          <a:xfrm>
            <a:off x="346383" y="1881903"/>
            <a:ext cx="1476686"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DC6F81"/>
                </a:solidFill>
                <a:latin typeface="MS Gothic" panose="020B0609070205080204" pitchFamily="49" charset="-128"/>
                <a:ea typeface="MS Gothic" panose="020B0609070205080204" pitchFamily="49" charset="-128"/>
                <a:cs typeface="ＭＳ ゴシック"/>
              </a:rPr>
              <a:t>S</a:t>
            </a:r>
            <a:r>
              <a:rPr lang="en" altLang="ja-JP" sz="1200" b="1" spc="-10" dirty="0">
                <a:solidFill>
                  <a:srgbClr val="DC6F81"/>
                </a:solidFill>
                <a:latin typeface="MS Gothic" panose="020B0609070205080204" pitchFamily="49" charset="-128"/>
                <a:ea typeface="MS Gothic" panose="020B0609070205080204" pitchFamily="49" charset="-128"/>
                <a:cs typeface="ＭＳ ゴシック"/>
              </a:rPr>
              <a:t>T</a:t>
            </a:r>
            <a:r>
              <a:rPr lang="en" altLang="ja-JP" sz="1200" b="1" dirty="0">
                <a:solidFill>
                  <a:srgbClr val="DC6F81"/>
                </a:solidFill>
                <a:latin typeface="MS Gothic" panose="020B0609070205080204" pitchFamily="49" charset="-128"/>
                <a:ea typeface="MS Gothic" panose="020B0609070205080204" pitchFamily="49" charset="-128"/>
                <a:cs typeface="ＭＳ ゴシック"/>
              </a:rPr>
              <a:t>E</a:t>
            </a:r>
            <a:r>
              <a:rPr lang="en" altLang="ja-JP" sz="1200" b="1" spc="-25" dirty="0">
                <a:solidFill>
                  <a:srgbClr val="DC6F81"/>
                </a:solidFill>
                <a:latin typeface="MS Gothic" panose="020B0609070205080204" pitchFamily="49" charset="-128"/>
                <a:ea typeface="MS Gothic" panose="020B0609070205080204" pitchFamily="49" charset="-128"/>
                <a:cs typeface="ＭＳ ゴシック"/>
              </a:rPr>
              <a:t>P</a:t>
            </a:r>
            <a:r>
              <a:rPr lang="en" altLang="ja-JP" sz="1200" b="1" spc="10" dirty="0">
                <a:solidFill>
                  <a:srgbClr val="DC6F81"/>
                </a:solidFill>
                <a:latin typeface="MS Gothic" panose="020B0609070205080204" pitchFamily="49" charset="-128"/>
                <a:ea typeface="MS Gothic" panose="020B0609070205080204" pitchFamily="49" charset="-128"/>
                <a:cs typeface="ＭＳ ゴシック"/>
              </a:rPr>
              <a:t>1</a:t>
            </a:r>
            <a:r>
              <a:rPr lang="en" altLang="ja-JP" sz="1200" b="1" dirty="0">
                <a:solidFill>
                  <a:srgbClr val="DC6F81"/>
                </a:solidFill>
                <a:latin typeface="MS Gothic" panose="020B0609070205080204" pitchFamily="49" charset="-128"/>
                <a:ea typeface="MS Gothic" panose="020B0609070205080204" pitchFamily="49" charset="-128"/>
                <a:cs typeface="ＭＳ ゴシック"/>
              </a:rPr>
              <a:t>	</a:t>
            </a:r>
            <a:r>
              <a:rPr lang="ja-JP" altLang="en-US" sz="1200" b="1" spc="-100">
                <a:solidFill>
                  <a:srgbClr val="4C3B25"/>
                </a:solidFill>
                <a:latin typeface="MS Gothic" panose="020B0609070205080204" pitchFamily="49" charset="-128"/>
                <a:ea typeface="MS Gothic" panose="020B0609070205080204" pitchFamily="49" charset="-128"/>
                <a:cs typeface="ＭＳ ゴシック"/>
              </a:rPr>
              <a:t>お</a:t>
            </a:r>
            <a:r>
              <a:rPr lang="ja-JP" altLang="en-US" sz="1200" b="1" spc="-200">
                <a:solidFill>
                  <a:srgbClr val="4C3B25"/>
                </a:solidFill>
                <a:latin typeface="MS Gothic" panose="020B0609070205080204" pitchFamily="49" charset="-128"/>
                <a:ea typeface="MS Gothic" panose="020B0609070205080204" pitchFamily="49" charset="-128"/>
                <a:cs typeface="ＭＳ ゴシック"/>
              </a:rPr>
              <a:t>申</a:t>
            </a:r>
            <a:r>
              <a:rPr lang="ja-JP" altLang="en-US" sz="1200" b="1" spc="-140">
                <a:solidFill>
                  <a:srgbClr val="4C3B25"/>
                </a:solidFill>
                <a:latin typeface="MS Gothic" panose="020B0609070205080204" pitchFamily="49" charset="-128"/>
                <a:ea typeface="MS Gothic" panose="020B0609070205080204" pitchFamily="49" charset="-128"/>
                <a:cs typeface="ＭＳ ゴシック"/>
              </a:rPr>
              <a:t>し</a:t>
            </a:r>
            <a:r>
              <a:rPr lang="ja-JP" altLang="en-US" sz="1200" b="1" spc="-40">
                <a:solidFill>
                  <a:srgbClr val="4C3B25"/>
                </a:solidFill>
                <a:latin typeface="MS Gothic" panose="020B0609070205080204" pitchFamily="49" charset="-128"/>
                <a:ea typeface="MS Gothic" panose="020B0609070205080204" pitchFamily="49" charset="-128"/>
                <a:cs typeface="ＭＳ ゴシック"/>
              </a:rPr>
              <a:t>込</a:t>
            </a:r>
            <a:r>
              <a:rPr lang="ja-JP" altLang="en-US" sz="1200" b="1">
                <a:solidFill>
                  <a:srgbClr val="4C3B25"/>
                </a:solidFill>
                <a:latin typeface="MS Gothic" panose="020B0609070205080204" pitchFamily="49" charset="-128"/>
                <a:ea typeface="MS Gothic" panose="020B0609070205080204" pitchFamily="49" charset="-128"/>
                <a:cs typeface="ＭＳ ゴシック"/>
              </a:rPr>
              <a:t>み</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6" name="正方形/長方形 35">
            <a:extLst>
              <a:ext uri="{FF2B5EF4-FFF2-40B4-BE49-F238E27FC236}">
                <a16:creationId xmlns="" xmlns:a16="http://schemas.microsoft.com/office/drawing/2014/main" id="{CA385E7D-8EE3-E44B-A3B3-407E96F96FB3}"/>
              </a:ext>
            </a:extLst>
          </p:cNvPr>
          <p:cNvSpPr/>
          <p:nvPr/>
        </p:nvSpPr>
        <p:spPr>
          <a:xfrm>
            <a:off x="346383" y="3064542"/>
            <a:ext cx="1499770"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DC6F81"/>
                </a:solidFill>
                <a:latin typeface="MS Gothic" panose="020B0609070205080204" pitchFamily="49" charset="-128"/>
                <a:ea typeface="MS Gothic" panose="020B0609070205080204" pitchFamily="49" charset="-128"/>
                <a:cs typeface="ＭＳ ゴシック"/>
              </a:rPr>
              <a:t>S</a:t>
            </a:r>
            <a:r>
              <a:rPr lang="en" altLang="ja-JP" sz="1200" b="1" spc="-10" dirty="0">
                <a:solidFill>
                  <a:srgbClr val="DC6F81"/>
                </a:solidFill>
                <a:latin typeface="MS Gothic" panose="020B0609070205080204" pitchFamily="49" charset="-128"/>
                <a:ea typeface="MS Gothic" panose="020B0609070205080204" pitchFamily="49" charset="-128"/>
                <a:cs typeface="ＭＳ ゴシック"/>
              </a:rPr>
              <a:t>T</a:t>
            </a:r>
            <a:r>
              <a:rPr lang="en" altLang="ja-JP" sz="1200" b="1" dirty="0">
                <a:solidFill>
                  <a:srgbClr val="DC6F81"/>
                </a:solidFill>
                <a:latin typeface="MS Gothic" panose="020B0609070205080204" pitchFamily="49" charset="-128"/>
                <a:ea typeface="MS Gothic" panose="020B0609070205080204" pitchFamily="49" charset="-128"/>
                <a:cs typeface="ＭＳ ゴシック"/>
              </a:rPr>
              <a:t>E</a:t>
            </a:r>
            <a:r>
              <a:rPr lang="en" altLang="ja-JP" sz="1200" b="1" spc="-25" dirty="0">
                <a:solidFill>
                  <a:srgbClr val="DC6F81"/>
                </a:solidFill>
                <a:latin typeface="MS Gothic" panose="020B0609070205080204" pitchFamily="49" charset="-128"/>
                <a:ea typeface="MS Gothic" panose="020B0609070205080204" pitchFamily="49" charset="-128"/>
                <a:cs typeface="ＭＳ ゴシック"/>
              </a:rPr>
              <a:t>P</a:t>
            </a:r>
            <a:r>
              <a:rPr lang="en" altLang="ja-JP" sz="1200" b="1" spc="10" dirty="0">
                <a:solidFill>
                  <a:srgbClr val="DC6F81"/>
                </a:solidFill>
                <a:latin typeface="MS Gothic" panose="020B0609070205080204" pitchFamily="49" charset="-128"/>
                <a:ea typeface="MS Gothic" panose="020B0609070205080204" pitchFamily="49" charset="-128"/>
                <a:cs typeface="ＭＳ ゴシック"/>
              </a:rPr>
              <a:t>2</a:t>
            </a:r>
            <a:r>
              <a:rPr lang="en" altLang="ja-JP" sz="1200" b="1" dirty="0">
                <a:solidFill>
                  <a:srgbClr val="DC6F81"/>
                </a:solidFill>
                <a:latin typeface="MS Gothic" panose="020B0609070205080204" pitchFamily="49" charset="-128"/>
                <a:ea typeface="MS Gothic" panose="020B0609070205080204" pitchFamily="49" charset="-128"/>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電話支援①</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7" name="正方形/長方形 36">
            <a:extLst>
              <a:ext uri="{FF2B5EF4-FFF2-40B4-BE49-F238E27FC236}">
                <a16:creationId xmlns="" xmlns:a16="http://schemas.microsoft.com/office/drawing/2014/main" id="{C5E7B7A8-7C1C-454A-AB6E-7B6FA2284AE3}"/>
              </a:ext>
            </a:extLst>
          </p:cNvPr>
          <p:cNvSpPr/>
          <p:nvPr/>
        </p:nvSpPr>
        <p:spPr>
          <a:xfrm>
            <a:off x="346383" y="4271999"/>
            <a:ext cx="1486304" cy="276999"/>
          </a:xfrm>
          <a:prstGeom prst="rect">
            <a:avLst/>
          </a:prstGeom>
        </p:spPr>
        <p:txBody>
          <a:bodyPr wrap="none">
            <a:spAutoFit/>
          </a:bodyPr>
          <a:lstStyle/>
          <a:p>
            <a:pPr marL="12700">
              <a:lnSpc>
                <a:spcPct val="100000"/>
              </a:lnSpc>
              <a:spcBef>
                <a:spcPts val="100"/>
              </a:spcBef>
              <a:tabLst>
                <a:tab pos="565150" algn="l"/>
              </a:tabLst>
            </a:pPr>
            <a:r>
              <a:rPr lang="en" altLang="ja-JP" sz="1200" b="1" spc="-20" dirty="0">
                <a:solidFill>
                  <a:srgbClr val="D77082"/>
                </a:solidFill>
                <a:latin typeface="MS Gothic" panose="020B0609070205080204" pitchFamily="49" charset="-128"/>
                <a:ea typeface="MS Gothic" panose="020B0609070205080204" pitchFamily="49" charset="-128"/>
                <a:cs typeface="ＭＳ ゴシック"/>
              </a:rPr>
              <a:t>S</a:t>
            </a:r>
            <a:r>
              <a:rPr lang="en" altLang="ja-JP" sz="1200" b="1" spc="-10" dirty="0">
                <a:solidFill>
                  <a:srgbClr val="D77082"/>
                </a:solidFill>
                <a:latin typeface="MS Gothic" panose="020B0609070205080204" pitchFamily="49" charset="-128"/>
                <a:ea typeface="MS Gothic" panose="020B0609070205080204" pitchFamily="49" charset="-128"/>
                <a:cs typeface="ＭＳ ゴシック"/>
              </a:rPr>
              <a:t>T</a:t>
            </a:r>
            <a:r>
              <a:rPr lang="en" altLang="ja-JP" sz="1200" b="1" dirty="0">
                <a:solidFill>
                  <a:srgbClr val="D77082"/>
                </a:solidFill>
                <a:latin typeface="MS Gothic" panose="020B0609070205080204" pitchFamily="49" charset="-128"/>
                <a:ea typeface="MS Gothic" panose="020B0609070205080204" pitchFamily="49" charset="-128"/>
                <a:cs typeface="ＭＳ ゴシック"/>
              </a:rPr>
              <a:t>EP</a:t>
            </a:r>
            <a:r>
              <a:rPr lang="en" altLang="ja-JP" sz="1200" b="1" spc="10" dirty="0">
                <a:solidFill>
                  <a:srgbClr val="D77082"/>
                </a:solidFill>
                <a:latin typeface="MS Gothic" panose="020B0609070205080204" pitchFamily="49" charset="-128"/>
                <a:ea typeface="MS Gothic" panose="020B0609070205080204" pitchFamily="49" charset="-128"/>
                <a:cs typeface="ＭＳ ゴシック"/>
              </a:rPr>
              <a:t>3</a:t>
            </a:r>
            <a:r>
              <a:rPr lang="en" altLang="ja-JP" sz="1200" b="1" dirty="0">
                <a:solidFill>
                  <a:srgbClr val="D77082"/>
                </a:solidFill>
                <a:latin typeface="MS Gothic" panose="020B0609070205080204" pitchFamily="49" charset="-128"/>
                <a:ea typeface="MS Gothic" panose="020B0609070205080204" pitchFamily="49" charset="-128"/>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電話支援②</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9" name="正方形/長方形 38">
            <a:extLst>
              <a:ext uri="{FF2B5EF4-FFF2-40B4-BE49-F238E27FC236}">
                <a16:creationId xmlns="" xmlns:a16="http://schemas.microsoft.com/office/drawing/2014/main" id="{7A465F00-F322-F34A-AA75-E1DF1291A294}"/>
              </a:ext>
            </a:extLst>
          </p:cNvPr>
          <p:cNvSpPr/>
          <p:nvPr/>
        </p:nvSpPr>
        <p:spPr>
          <a:xfrm>
            <a:off x="1972923" y="1550206"/>
            <a:ext cx="5371812" cy="913070"/>
          </a:xfrm>
          <a:prstGeom prst="rect">
            <a:avLst/>
          </a:prstGeom>
        </p:spPr>
        <p:txBody>
          <a:bodyPr wrap="square">
            <a:spAutoFit/>
          </a:bodyPr>
          <a:lstStyle/>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spc="5" dirty="0">
                <a:solidFill>
                  <a:srgbClr val="81010A"/>
                </a:solidFill>
                <a:latin typeface="MS Gothic" panose="020B0609070205080204" pitchFamily="49" charset="-128"/>
                <a:ea typeface="MS Gothic" panose="020B0609070205080204" pitchFamily="49" charset="-128"/>
                <a:cs typeface="ＭＳ ゴシック"/>
              </a:rPr>
              <a:t>利用申込</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書</a:t>
            </a:r>
            <a:r>
              <a:rPr lang="ja-JP" altLang="en-US" sz="1000" b="1" spc="-500"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に必要事項をご記入の</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同封の返信用封筒（切手不要）にて</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ご返信ください。</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75"/>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またはお電話にてお申し込みください。</a:t>
            </a:r>
            <a:endParaRPr lang="ja-JP" altLang="en-US" sz="1000" dirty="0">
              <a:latin typeface="MS Gothic" panose="020B0609070205080204" pitchFamily="49" charset="-128"/>
              <a:ea typeface="MS Gothic" panose="020B0609070205080204" pitchFamily="49" charset="-128"/>
              <a:cs typeface="ＭＳ ゴシック"/>
            </a:endParaRPr>
          </a:p>
          <a:p>
            <a:pPr marL="140335" indent="-127635">
              <a:spcBef>
                <a:spcPts val="75"/>
              </a:spcBef>
              <a:buSzPct val="90000"/>
              <a:buChar char="■"/>
              <a:tabLst>
                <a:tab pos="140335" algn="l"/>
              </a:tabLst>
            </a:pP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お申し込み用電話番号：</a:t>
            </a:r>
            <a:r>
              <a:rPr lang="en-US" altLang="ja-JP" sz="1000" b="1">
                <a:solidFill>
                  <a:srgbClr val="81010A"/>
                </a:solidFill>
                <a:latin typeface="MS Gothic" panose="020B0609070205080204" pitchFamily="49" charset="-128"/>
                <a:ea typeface="MS Gothic" panose="020B0609070205080204" pitchFamily="49" charset="-128"/>
                <a:cs typeface="ＭＳ ゴシック"/>
              </a:rPr>
              <a:t>0000-0000-000</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（通話料無料</a:t>
            </a:r>
            <a:r>
              <a:rPr lang="ja-JP" altLang="en-US" sz="1000" dirty="0">
                <a:solidFill>
                  <a:srgbClr val="81010A"/>
                </a:solidFill>
                <a:latin typeface="MS Gothic" panose="020B0609070205080204" pitchFamily="49" charset="-128"/>
                <a:ea typeface="MS Gothic" panose="020B0609070205080204" pitchFamily="49" charset="-128"/>
                <a:cs typeface="ＭＳ ゴシック"/>
              </a:rPr>
              <a:t>）</a:t>
            </a:r>
          </a:p>
          <a:p>
            <a:pPr marL="12700">
              <a:spcBef>
                <a:spcPts val="75"/>
              </a:spcBef>
              <a:buSzPct val="90000"/>
              <a:tabLst>
                <a:tab pos="140335" algn="l"/>
              </a:tabLst>
            </a:pPr>
            <a:r>
              <a:rPr lang="en-US" altLang="ja-JP"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お電話の際にはご加入の健康保険組合名をお伝えください</a:t>
            </a:r>
          </a:p>
        </p:txBody>
      </p:sp>
      <p:sp>
        <p:nvSpPr>
          <p:cNvPr id="40" name="正方形/長方形 39">
            <a:extLst>
              <a:ext uri="{FF2B5EF4-FFF2-40B4-BE49-F238E27FC236}">
                <a16:creationId xmlns="" xmlns:a16="http://schemas.microsoft.com/office/drawing/2014/main" id="{B5E89ECF-8996-CB43-BFA6-2EACCCB5C2FE}"/>
              </a:ext>
            </a:extLst>
          </p:cNvPr>
          <p:cNvSpPr/>
          <p:nvPr/>
        </p:nvSpPr>
        <p:spPr>
          <a:xfrm>
            <a:off x="1972923" y="2795637"/>
            <a:ext cx="5358241" cy="823302"/>
          </a:xfrm>
          <a:prstGeom prst="rect">
            <a:avLst/>
          </a:prstGeom>
        </p:spPr>
        <p:txBody>
          <a:bodyPr wrap="square">
            <a:spAutoFit/>
          </a:bodyPr>
          <a:lstStyle/>
          <a:p>
            <a:pPr>
              <a:lnSpc>
                <a:spcPct val="100000"/>
              </a:lnSpc>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後日、委託先 〇〇〇株式会社の</a:t>
            </a:r>
            <a:r>
              <a:rPr lang="ja-JP" altLang="en-US" sz="1000" dirty="0">
                <a:latin typeface="MS Gothic" panose="020B0609070205080204" pitchFamily="49" charset="-128"/>
                <a:ea typeface="MS Gothic" panose="020B0609070205080204" pitchFamily="49" charset="-128"/>
                <a:cs typeface="ＭＳ ゴシック"/>
              </a:rPr>
              <a:t>専門スタッフより</a:t>
            </a:r>
            <a:endParaRPr lang="en-US" altLang="ja-JP" sz="1000" dirty="0">
              <a:latin typeface="MS Gothic" panose="020B0609070205080204" pitchFamily="49" charset="-128"/>
              <a:ea typeface="MS Gothic" panose="020B0609070205080204" pitchFamily="49" charset="-128"/>
              <a:cs typeface="ＭＳ ゴシック"/>
            </a:endParaRPr>
          </a:p>
          <a:p>
            <a:pPr>
              <a:lnSpc>
                <a:spcPct val="100000"/>
              </a:lnSpc>
              <a:spcBef>
                <a:spcPts val="290"/>
              </a:spcBef>
            </a:pP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お電話にて生活習慣の様子などをお伺い致します。</a:t>
            </a:r>
            <a:endParaRPr lang="en-US" altLang="ja-JP" sz="1000" b="1" dirty="0">
              <a:solidFill>
                <a:srgbClr val="81010A"/>
              </a:solidFill>
              <a:latin typeface="MS Gothic" panose="020B0609070205080204" pitchFamily="49" charset="-128"/>
              <a:ea typeface="MS Gothic" panose="020B0609070205080204" pitchFamily="49" charset="-128"/>
              <a:cs typeface="ＭＳ ゴシック"/>
            </a:endParaRPr>
          </a:p>
          <a:p>
            <a:pPr>
              <a:lnSpc>
                <a:spcPct val="100000"/>
              </a:lnSpc>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a:t>
            </a:r>
            <a:r>
              <a:rPr lang="en-US" altLang="ja-JP" sz="1000" dirty="0">
                <a:solidFill>
                  <a:srgbClr val="221815"/>
                </a:solidFill>
                <a:latin typeface="MS Gothic" panose="020B0609070205080204" pitchFamily="49" charset="-128"/>
                <a:ea typeface="MS Gothic" panose="020B0609070205080204" pitchFamily="49" charset="-128"/>
                <a:cs typeface="ＭＳ ゴシック"/>
              </a:rPr>
              <a:t>0000-000-000</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」の電話番号でおかけします。</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a:lnSpc>
                <a:spcPct val="100000"/>
              </a:lnSpc>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お申し込み用電話番号とは異なる番号になりますので予めご承知ください。</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41" name="正方形/長方形 40">
            <a:extLst>
              <a:ext uri="{FF2B5EF4-FFF2-40B4-BE49-F238E27FC236}">
                <a16:creationId xmlns="" xmlns:a16="http://schemas.microsoft.com/office/drawing/2014/main" id="{DCF2CCC6-3645-2B43-AE48-79397C12D5D4}"/>
              </a:ext>
            </a:extLst>
          </p:cNvPr>
          <p:cNvSpPr/>
          <p:nvPr/>
        </p:nvSpPr>
        <p:spPr>
          <a:xfrm>
            <a:off x="1972923" y="4203270"/>
            <a:ext cx="5358241" cy="412934"/>
          </a:xfrm>
          <a:prstGeom prst="rect">
            <a:avLst/>
          </a:prstGeom>
        </p:spPr>
        <p:txBody>
          <a:bodyPr wrap="square">
            <a:spAutoFit/>
          </a:bodyPr>
          <a:lstStyle/>
          <a:p>
            <a:pPr marL="12700">
              <a:lnSpc>
                <a:spcPct val="100000"/>
              </a:lnSpc>
              <a:spcBef>
                <a:spcPts val="100"/>
              </a:spcBef>
            </a:pPr>
            <a:r>
              <a:rPr lang="ja-JP" altLang="en-US" sz="1000">
                <a:solidFill>
                  <a:srgbClr val="221815"/>
                </a:solidFill>
                <a:latin typeface="MS Gothic" panose="020B0609070205080204" pitchFamily="49" charset="-128"/>
                <a:ea typeface="MS Gothic" panose="020B0609070205080204" pitchFamily="49" charset="-128"/>
                <a:cs typeface="ＭＳ ゴシック"/>
              </a:rPr>
              <a:t>その後の生活改善や受診状況などについて再度お伺い致します。</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marL="12700">
              <a:lnSpc>
                <a:spcPct val="100000"/>
              </a:lnSpc>
              <a:spcBef>
                <a:spcPts val="100"/>
              </a:spcBef>
            </a:pPr>
            <a:r>
              <a:rPr lang="ja-JP" altLang="en-US" sz="1000">
                <a:solidFill>
                  <a:srgbClr val="221815"/>
                </a:solidFill>
                <a:latin typeface="MS Gothic" panose="020B0609070205080204" pitchFamily="49" charset="-128"/>
                <a:ea typeface="MS Gothic" panose="020B0609070205080204" pitchFamily="49" charset="-128"/>
                <a:cs typeface="ＭＳ ゴシック"/>
              </a:rPr>
              <a:t>行動目標や今後の継続的な自己管理についてお話をしていきます。</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p:txBody>
      </p:sp>
    </p:spTree>
    <p:extLst>
      <p:ext uri="{BB962C8B-B14F-4D97-AF65-F5344CB8AC3E}">
        <p14:creationId xmlns:p14="http://schemas.microsoft.com/office/powerpoint/2010/main" val="3776299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589</Words>
  <Application>Microsoft Office PowerPoint</Application>
  <PresentationFormat>ユーザー設定</PresentationFormat>
  <Paragraphs>78</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2019-12-25T00:24:14Z</dcterms:created>
  <dcterms:modified xsi:type="dcterms:W3CDTF">2019-12-25T00:24:20Z</dcterms:modified>
</cp:coreProperties>
</file>